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53"/>
  </p:notesMasterIdLst>
  <p:sldIdLst>
    <p:sldId id="259" r:id="rId5"/>
    <p:sldId id="256" r:id="rId6"/>
    <p:sldId id="299" r:id="rId7"/>
    <p:sldId id="265" r:id="rId8"/>
    <p:sldId id="260" r:id="rId9"/>
    <p:sldId id="300" r:id="rId10"/>
    <p:sldId id="270" r:id="rId11"/>
    <p:sldId id="305" r:id="rId12"/>
    <p:sldId id="309" r:id="rId13"/>
    <p:sldId id="317" r:id="rId14"/>
    <p:sldId id="311" r:id="rId15"/>
    <p:sldId id="306" r:id="rId16"/>
    <p:sldId id="301" r:id="rId17"/>
    <p:sldId id="302" r:id="rId18"/>
    <p:sldId id="304" r:id="rId19"/>
    <p:sldId id="308" r:id="rId20"/>
    <p:sldId id="312" r:id="rId21"/>
    <p:sldId id="316" r:id="rId22"/>
    <p:sldId id="313" r:id="rId23"/>
    <p:sldId id="268" r:id="rId24"/>
    <p:sldId id="272" r:id="rId25"/>
    <p:sldId id="280" r:id="rId26"/>
    <p:sldId id="281" r:id="rId27"/>
    <p:sldId id="283" r:id="rId28"/>
    <p:sldId id="289" r:id="rId29"/>
    <p:sldId id="285" r:id="rId30"/>
    <p:sldId id="286" r:id="rId31"/>
    <p:sldId id="287" r:id="rId32"/>
    <p:sldId id="288" r:id="rId33"/>
    <p:sldId id="291" r:id="rId34"/>
    <p:sldId id="292" r:id="rId35"/>
    <p:sldId id="269" r:id="rId36"/>
    <p:sldId id="271" r:id="rId37"/>
    <p:sldId id="273" r:id="rId38"/>
    <p:sldId id="275" r:id="rId39"/>
    <p:sldId id="277" r:id="rId40"/>
    <p:sldId id="278" r:id="rId41"/>
    <p:sldId id="315" r:id="rId42"/>
    <p:sldId id="293" r:id="rId43"/>
    <p:sldId id="294" r:id="rId44"/>
    <p:sldId id="295" r:id="rId45"/>
    <p:sldId id="296" r:id="rId46"/>
    <p:sldId id="297" r:id="rId47"/>
    <p:sldId id="298" r:id="rId48"/>
    <p:sldId id="279" r:id="rId49"/>
    <p:sldId id="314" r:id="rId50"/>
    <p:sldId id="264" r:id="rId51"/>
    <p:sldId id="307" r:id="rId52"/>
  </p:sldIdLst>
  <p:sldSz cx="17338675" cy="9753600"/>
  <p:notesSz cx="6858000" cy="9144000"/>
  <p:defaultTextStyle>
    <a:defPPr>
      <a:defRPr lang="en-US"/>
    </a:defPPr>
    <a:lvl1pPr marL="0" algn="l" defTabSz="1300368" rtl="0" eaLnBrk="1" latinLnBrk="0" hangingPunct="1">
      <a:defRPr sz="2560" kern="1200">
        <a:solidFill>
          <a:schemeClr val="tx1"/>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72" userDrawn="1">
          <p15:clr>
            <a:srgbClr val="A4A3A4"/>
          </p15:clr>
        </p15:guide>
        <p15:guide id="2" pos="54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64C8"/>
    <a:srgbClr val="8BBEE8"/>
    <a:srgbClr val="FFD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1F2159-101D-4222-8384-887DAB7B15BE}" v="4198" vWet="4200" dt="2023-06-24T18:14:57.138"/>
    <p1510:client id="{327D138C-F548-4CC1-8CEB-4B09C1A994E8}" v="647" dt="2023-06-24T20:30:36.930"/>
    <p1510:client id="{630BC4A4-8C84-2B8A-E360-E1AEA2024114}" v="325" dt="2023-06-24T09:28:18.301"/>
    <p1510:client id="{7E5093D9-00A8-AE2E-1FE6-CCF3A5693783}" v="23" dt="2023-06-24T18:48:15.670"/>
    <p1510:client id="{A19867A1-FB71-4A6E-85B3-42484EA3D019}" v="54" vWet="56" dt="2023-06-24T17:50:48.971"/>
    <p1510:client id="{D2B7D8AB-9275-4082-BE63-B0B1BAACC5F9}" v="116" vWet="118" dt="2023-06-24T20:18:24.100"/>
    <p1510:client id="{D5339289-3C38-8C80-D919-9F18D36E5D1A}" v="8" dt="2023-06-24T15:17:21.854"/>
    <p1510:client id="{E405EFC1-4171-B2BD-D4E0-60FFF9373C65}" v="20" dt="2023-06-24T15:41:10.3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60" y="165"/>
      </p:cViewPr>
      <p:guideLst>
        <p:guide orient="horz" pos="3072"/>
        <p:guide pos="54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680C0C-85DF-417F-8238-DB0D15743621}" type="datetimeFigureOut">
              <a:rPr lang="en-GB" smtClean="0"/>
              <a:t>24/06/2023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9A0A48-EDB1-4AFE-B1B7-10CE2A416496}" type="slidenum">
              <a:rPr lang="en-GB" smtClean="0"/>
              <a:t>‹nr.›</a:t>
            </a:fld>
            <a:endParaRPr lang="en-GB"/>
          </a:p>
        </p:txBody>
      </p:sp>
    </p:spTree>
    <p:extLst>
      <p:ext uri="{BB962C8B-B14F-4D97-AF65-F5344CB8AC3E}">
        <p14:creationId xmlns:p14="http://schemas.microsoft.com/office/powerpoint/2010/main" val="326201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Vandaag de dag valt </a:t>
            </a:r>
            <a:r>
              <a:rPr lang="nl-BE" err="1"/>
              <a:t>technology</a:t>
            </a:r>
            <a:r>
              <a:rPr lang="nl-BE"/>
              <a:t> niet meer uit de cultuursector weg te denken. Denk maar bijvoorbeeld aan virtuele </a:t>
            </a:r>
            <a:r>
              <a:rPr lang="nl-BE" err="1"/>
              <a:t>touren</a:t>
            </a:r>
            <a:r>
              <a:rPr lang="nl-BE"/>
              <a:t> of apps die </a:t>
            </a:r>
            <a:r>
              <a:rPr lang="nl-BE" err="1"/>
              <a:t>painting</a:t>
            </a:r>
            <a:r>
              <a:rPr lang="nl-BE"/>
              <a:t> </a:t>
            </a:r>
            <a:r>
              <a:rPr lang="nl-BE" err="1"/>
              <a:t>recognition</a:t>
            </a:r>
            <a:r>
              <a:rPr lang="nl-BE"/>
              <a:t> gebruiken. In deze presentatie geven we een systeem die de route van een kunst sympathisant kan tracken aan de hand van de herkende schilderijen. Tijdens het ontdekken van het museum hebben gebruikers de keuze om een camera te gebruiken zoals die van hun smartphone of zelfs een GoPro camera.  Dit is in het MSK museum in Gent. Het systeem bestaat uit 3 grote modules. De gebruikte taal is python en de </a:t>
            </a:r>
            <a:r>
              <a:rPr lang="nl-BE" err="1"/>
              <a:t>OpenCV</a:t>
            </a:r>
            <a:r>
              <a:rPr lang="nl-BE"/>
              <a:t>  </a:t>
            </a:r>
            <a:r>
              <a:rPr lang="nl-BE" err="1"/>
              <a:t>library</a:t>
            </a:r>
            <a:r>
              <a:rPr lang="nl-BE"/>
              <a:t> speelt een belangrijke rol in het project</a:t>
            </a:r>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a:t>
            </a:fld>
            <a:endParaRPr lang="en-GB"/>
          </a:p>
        </p:txBody>
      </p:sp>
    </p:spTree>
    <p:extLst>
      <p:ext uri="{BB962C8B-B14F-4D97-AF65-F5344CB8AC3E}">
        <p14:creationId xmlns:p14="http://schemas.microsoft.com/office/powerpoint/2010/main" val="26986921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800">
                <a:effectLst/>
                <a:latin typeface="Calibri" panose="020F0502020204030204" pitchFamily="34" charset="0"/>
                <a:ea typeface="Calibri" panose="020F0502020204030204" pitchFamily="34" charset="0"/>
                <a:cs typeface="Times New Roman" panose="02020603050405020304" pitchFamily="18" charset="0"/>
              </a:rPr>
              <a:t>Bij het vergelijken van </a:t>
            </a:r>
            <a:r>
              <a:rPr lang="nl-BE" sz="1800" err="1">
                <a:effectLst/>
                <a:latin typeface="Calibri" panose="020F0502020204030204" pitchFamily="34" charset="0"/>
                <a:ea typeface="Calibri" panose="020F0502020204030204" pitchFamily="34" charset="0"/>
                <a:cs typeface="Times New Roman" panose="02020603050405020304" pitchFamily="18" charset="0"/>
              </a:rPr>
              <a:t>keypoints</a:t>
            </a:r>
            <a:r>
              <a:rPr lang="nl-BE" sz="1800">
                <a:effectLst/>
                <a:latin typeface="Calibri" panose="020F0502020204030204" pitchFamily="34" charset="0"/>
                <a:ea typeface="Calibri" panose="020F0502020204030204" pitchFamily="34" charset="0"/>
                <a:cs typeface="Times New Roman" panose="02020603050405020304" pitchFamily="18" charset="0"/>
              </a:rPr>
              <a:t> is er een detector en descriptor nodig. Hiervoor is ORB gebruikt. de reden van de keuze is omdat ORB robuust is en tegen </a:t>
            </a:r>
            <a:r>
              <a:rPr lang="nl-BE" sz="1800" err="1">
                <a:effectLst/>
                <a:latin typeface="Calibri" panose="020F0502020204030204" pitchFamily="34" charset="0"/>
                <a:ea typeface="Calibri" panose="020F0502020204030204" pitchFamily="34" charset="0"/>
                <a:cs typeface="Times New Roman" panose="02020603050405020304" pitchFamily="18" charset="0"/>
              </a:rPr>
              <a:t>invarianties</a:t>
            </a:r>
            <a:r>
              <a:rPr lang="nl-BE" sz="1800">
                <a:effectLst/>
                <a:latin typeface="Calibri" panose="020F0502020204030204" pitchFamily="34" charset="0"/>
                <a:ea typeface="Calibri" panose="020F0502020204030204" pitchFamily="34" charset="0"/>
                <a:cs typeface="Times New Roman" panose="02020603050405020304" pitchFamily="18" charset="0"/>
              </a:rPr>
              <a:t> kan zoals rotatie, intensiteit en vervorming. Bovendien is ORB snel, bijvoorbeeld sneller dan SIFT en de snelheid is belangrijk voor deze toepassing. Voordat er </a:t>
            </a:r>
            <a:r>
              <a:rPr lang="nl-BE" sz="1800" err="1">
                <a:effectLst/>
                <a:latin typeface="Calibri" panose="020F0502020204030204" pitchFamily="34" charset="0"/>
                <a:ea typeface="Calibri" panose="020F0502020204030204" pitchFamily="34" charset="0"/>
                <a:cs typeface="Times New Roman" panose="02020603050405020304" pitchFamily="18" charset="0"/>
              </a:rPr>
              <a:t>keypoints</a:t>
            </a:r>
            <a:r>
              <a:rPr lang="nl-BE" sz="1800">
                <a:effectLst/>
                <a:latin typeface="Calibri" panose="020F0502020204030204" pitchFamily="34" charset="0"/>
                <a:ea typeface="Calibri" panose="020F0502020204030204" pitchFamily="34" charset="0"/>
                <a:cs typeface="Times New Roman" panose="02020603050405020304" pitchFamily="18" charset="0"/>
              </a:rPr>
              <a:t> </a:t>
            </a:r>
            <a:r>
              <a:rPr lang="nl-BE" sz="1800" err="1">
                <a:effectLst/>
                <a:latin typeface="Calibri" panose="020F0502020204030204" pitchFamily="34" charset="0"/>
                <a:ea typeface="Calibri" panose="020F0502020204030204" pitchFamily="34" charset="0"/>
                <a:cs typeface="Times New Roman" panose="02020603050405020304" pitchFamily="18" charset="0"/>
              </a:rPr>
              <a:t>geextraheerd</a:t>
            </a:r>
            <a:r>
              <a:rPr lang="nl-BE" sz="1800">
                <a:effectLst/>
                <a:latin typeface="Calibri" panose="020F0502020204030204" pitchFamily="34" charset="0"/>
                <a:ea typeface="Calibri" panose="020F0502020204030204" pitchFamily="34" charset="0"/>
                <a:cs typeface="Times New Roman" panose="02020603050405020304" pitchFamily="18" charset="0"/>
              </a:rPr>
              <a:t> worden, wordt een </a:t>
            </a:r>
            <a:r>
              <a:rPr lang="nl-BE" sz="1800" err="1">
                <a:effectLst/>
                <a:latin typeface="Calibri" panose="020F0502020204030204" pitchFamily="34" charset="0"/>
                <a:ea typeface="Calibri" panose="020F0502020204030204" pitchFamily="34" charset="0"/>
                <a:cs typeface="Times New Roman" panose="02020603050405020304" pitchFamily="18" charset="0"/>
              </a:rPr>
              <a:t>Gaussian</a:t>
            </a:r>
            <a:r>
              <a:rPr lang="nl-BE" sz="1800">
                <a:effectLst/>
                <a:latin typeface="Calibri" panose="020F0502020204030204" pitchFamily="34" charset="0"/>
                <a:ea typeface="Calibri" panose="020F0502020204030204" pitchFamily="34" charset="0"/>
                <a:cs typeface="Times New Roman" panose="02020603050405020304" pitchFamily="18" charset="0"/>
              </a:rPr>
              <a:t> </a:t>
            </a:r>
            <a:r>
              <a:rPr lang="nl-BE" sz="1800" err="1">
                <a:effectLst/>
                <a:latin typeface="Calibri" panose="020F0502020204030204" pitchFamily="34" charset="0"/>
                <a:ea typeface="Calibri" panose="020F0502020204030204" pitchFamily="34" charset="0"/>
                <a:cs typeface="Times New Roman" panose="02020603050405020304" pitchFamily="18" charset="0"/>
              </a:rPr>
              <a:t>blur</a:t>
            </a:r>
            <a:r>
              <a:rPr lang="nl-BE" sz="1800">
                <a:effectLst/>
                <a:latin typeface="Calibri" panose="020F0502020204030204" pitchFamily="34" charset="0"/>
                <a:ea typeface="Calibri" panose="020F0502020204030204" pitchFamily="34" charset="0"/>
                <a:cs typeface="Times New Roman" panose="02020603050405020304" pitchFamily="18" charset="0"/>
              </a:rPr>
              <a:t> toegepast op de foto’s. De foto’s in de database zijn van hoge kwaliteit en de foto’s genomen via de camera zullen een lagere kwaliteit hebben. Door het kwaliteitsverschil van de database foto’s en de camera’s van de smartphone of </a:t>
            </a:r>
            <a:r>
              <a:rPr lang="nl-BE" sz="1800" err="1">
                <a:effectLst/>
                <a:latin typeface="Calibri" panose="020F0502020204030204" pitchFamily="34" charset="0"/>
                <a:ea typeface="Calibri" panose="020F0502020204030204" pitchFamily="34" charset="0"/>
                <a:cs typeface="Times New Roman" panose="02020603050405020304" pitchFamily="18" charset="0"/>
              </a:rPr>
              <a:t>gopro</a:t>
            </a:r>
            <a:r>
              <a:rPr lang="nl-BE" sz="1800">
                <a:effectLst/>
                <a:latin typeface="Calibri" panose="020F0502020204030204" pitchFamily="34" charset="0"/>
                <a:ea typeface="Calibri" panose="020F0502020204030204" pitchFamily="34" charset="0"/>
                <a:cs typeface="Times New Roman" panose="02020603050405020304" pitchFamily="18" charset="0"/>
              </a:rPr>
              <a:t>, kan het zijn dat er een minder goede matching en kan gebeuren. Daarom wordt er eerst een lichte </a:t>
            </a:r>
            <a:r>
              <a:rPr lang="nl-BE" sz="1800" err="1">
                <a:effectLst/>
                <a:latin typeface="Calibri" panose="020F0502020204030204" pitchFamily="34" charset="0"/>
                <a:ea typeface="Calibri" panose="020F0502020204030204" pitchFamily="34" charset="0"/>
                <a:cs typeface="Times New Roman" panose="02020603050405020304" pitchFamily="18" charset="0"/>
              </a:rPr>
              <a:t>Gaussian</a:t>
            </a:r>
            <a:r>
              <a:rPr lang="nl-BE" sz="1800">
                <a:effectLst/>
                <a:latin typeface="Calibri" panose="020F0502020204030204" pitchFamily="34" charset="0"/>
                <a:ea typeface="Calibri" panose="020F0502020204030204" pitchFamily="34" charset="0"/>
                <a:cs typeface="Times New Roman" panose="02020603050405020304" pitchFamily="18" charset="0"/>
              </a:rPr>
              <a:t> </a:t>
            </a:r>
            <a:r>
              <a:rPr lang="nl-BE" sz="1800" err="1">
                <a:effectLst/>
                <a:latin typeface="Calibri" panose="020F0502020204030204" pitchFamily="34" charset="0"/>
                <a:ea typeface="Calibri" panose="020F0502020204030204" pitchFamily="34" charset="0"/>
                <a:cs typeface="Times New Roman" panose="02020603050405020304" pitchFamily="18" charset="0"/>
              </a:rPr>
              <a:t>blur</a:t>
            </a:r>
            <a:r>
              <a:rPr lang="nl-BE" sz="1800">
                <a:effectLst/>
                <a:latin typeface="Calibri" panose="020F0502020204030204" pitchFamily="34" charset="0"/>
                <a:ea typeface="Calibri" panose="020F0502020204030204" pitchFamily="34" charset="0"/>
                <a:cs typeface="Times New Roman" panose="02020603050405020304" pitchFamily="18" charset="0"/>
              </a:rPr>
              <a:t> toegevoegd op de database foto’s.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BE"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l-BE" sz="1800">
                <a:effectLst/>
                <a:latin typeface="Calibri" panose="020F0502020204030204" pitchFamily="34" charset="0"/>
                <a:ea typeface="Calibri" panose="020F0502020204030204" pitchFamily="34" charset="0"/>
                <a:cs typeface="Times New Roman" panose="02020603050405020304" pitchFamily="18" charset="0"/>
              </a:rPr>
              <a:t>Van elke figuur worden er 100 </a:t>
            </a:r>
            <a:r>
              <a:rPr lang="nl-BE" sz="1800" err="1">
                <a:effectLst/>
                <a:latin typeface="Calibri" panose="020F0502020204030204" pitchFamily="34" charset="0"/>
                <a:ea typeface="Calibri" panose="020F0502020204030204" pitchFamily="34" charset="0"/>
                <a:cs typeface="Times New Roman" panose="02020603050405020304" pitchFamily="18" charset="0"/>
              </a:rPr>
              <a:t>keypoints</a:t>
            </a:r>
            <a:r>
              <a:rPr lang="nl-BE" sz="1800">
                <a:effectLst/>
                <a:latin typeface="Calibri" panose="020F0502020204030204" pitchFamily="34" charset="0"/>
                <a:ea typeface="Calibri" panose="020F0502020204030204" pitchFamily="34" charset="0"/>
                <a:cs typeface="Times New Roman" panose="02020603050405020304" pitchFamily="18" charset="0"/>
              </a:rPr>
              <a:t> </a:t>
            </a:r>
            <a:r>
              <a:rPr lang="nl-BE" sz="1800" err="1">
                <a:effectLst/>
                <a:latin typeface="Calibri" panose="020F0502020204030204" pitchFamily="34" charset="0"/>
                <a:ea typeface="Calibri" panose="020F0502020204030204" pitchFamily="34" charset="0"/>
                <a:cs typeface="Times New Roman" panose="02020603050405020304" pitchFamily="18" charset="0"/>
              </a:rPr>
              <a:t>geextraheerd</a:t>
            </a:r>
            <a:r>
              <a:rPr lang="nl-BE" sz="1800">
                <a:effectLst/>
                <a:latin typeface="Calibri" panose="020F0502020204030204" pitchFamily="34" charset="0"/>
                <a:ea typeface="Calibri" panose="020F0502020204030204" pitchFamily="34" charset="0"/>
                <a:cs typeface="Times New Roman" panose="02020603050405020304" pitchFamily="18" charset="0"/>
              </a:rPr>
              <a:t>. De reden voor de keuze 100 is zodat er genoeg </a:t>
            </a:r>
            <a:r>
              <a:rPr lang="nl-BE" sz="1800" err="1">
                <a:effectLst/>
                <a:latin typeface="Calibri" panose="020F0502020204030204" pitchFamily="34" charset="0"/>
                <a:ea typeface="Calibri" panose="020F0502020204030204" pitchFamily="34" charset="0"/>
                <a:cs typeface="Times New Roman" panose="02020603050405020304" pitchFamily="18" charset="0"/>
              </a:rPr>
              <a:t>keypoints</a:t>
            </a:r>
            <a:r>
              <a:rPr lang="nl-BE" sz="1800">
                <a:effectLst/>
                <a:latin typeface="Calibri" panose="020F0502020204030204" pitchFamily="34" charset="0"/>
                <a:ea typeface="Calibri" panose="020F0502020204030204" pitchFamily="34" charset="0"/>
                <a:cs typeface="Times New Roman" panose="02020603050405020304" pitchFamily="18" charset="0"/>
              </a:rPr>
              <a:t> zijn om </a:t>
            </a:r>
            <a:r>
              <a:rPr lang="nl-BE" sz="1800" err="1">
                <a:effectLst/>
                <a:latin typeface="Calibri" panose="020F0502020204030204" pitchFamily="34" charset="0"/>
                <a:ea typeface="Calibri" panose="020F0502020204030204" pitchFamily="34" charset="0"/>
                <a:cs typeface="Times New Roman" panose="02020603050405020304" pitchFamily="18" charset="0"/>
              </a:rPr>
              <a:t>paintings</a:t>
            </a:r>
            <a:r>
              <a:rPr lang="nl-BE" sz="1800">
                <a:effectLst/>
                <a:latin typeface="Calibri" panose="020F0502020204030204" pitchFamily="34" charset="0"/>
                <a:ea typeface="Calibri" panose="020F0502020204030204" pitchFamily="34" charset="0"/>
                <a:cs typeface="Times New Roman" panose="02020603050405020304" pitchFamily="18" charset="0"/>
              </a:rPr>
              <a:t> te onderscheiden, maar niet te veel zodat de </a:t>
            </a:r>
            <a:r>
              <a:rPr lang="nl-BE" sz="1800" err="1">
                <a:effectLst/>
                <a:latin typeface="Calibri" panose="020F0502020204030204" pitchFamily="34" charset="0"/>
                <a:ea typeface="Calibri" panose="020F0502020204030204" pitchFamily="34" charset="0"/>
                <a:cs typeface="Times New Roman" panose="02020603050405020304" pitchFamily="18" charset="0"/>
              </a:rPr>
              <a:t>keypoints</a:t>
            </a:r>
            <a:r>
              <a:rPr lang="nl-BE" sz="1800">
                <a:effectLst/>
                <a:latin typeface="Calibri" panose="020F0502020204030204" pitchFamily="34" charset="0"/>
                <a:ea typeface="Calibri" panose="020F0502020204030204" pitchFamily="34" charset="0"/>
                <a:cs typeface="Times New Roman" panose="02020603050405020304" pitchFamily="18" charset="0"/>
              </a:rPr>
              <a:t> te specifiek worden waardoor de matching score die later berekent wordt aanzienlijk kan dalen. Het is goed om te generaliseren.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BE"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l-BE" sz="1800">
                <a:effectLst/>
                <a:latin typeface="Calibri" panose="020F0502020204030204" pitchFamily="34" charset="0"/>
                <a:ea typeface="Calibri" panose="020F0502020204030204" pitchFamily="34" charset="0"/>
                <a:cs typeface="Times New Roman" panose="02020603050405020304" pitchFamily="18" charset="0"/>
              </a:rPr>
              <a:t>Nadat de </a:t>
            </a:r>
            <a:r>
              <a:rPr lang="nl-BE" sz="1800" err="1">
                <a:effectLst/>
                <a:latin typeface="Calibri" panose="020F0502020204030204" pitchFamily="34" charset="0"/>
                <a:ea typeface="Calibri" panose="020F0502020204030204" pitchFamily="34" charset="0"/>
                <a:cs typeface="Times New Roman" panose="02020603050405020304" pitchFamily="18" charset="0"/>
              </a:rPr>
              <a:t>keypoints</a:t>
            </a:r>
            <a:r>
              <a:rPr lang="nl-BE" sz="1800">
                <a:effectLst/>
                <a:latin typeface="Calibri" panose="020F0502020204030204" pitchFamily="34" charset="0"/>
                <a:ea typeface="Calibri" panose="020F0502020204030204" pitchFamily="34" charset="0"/>
                <a:cs typeface="Times New Roman" panose="02020603050405020304" pitchFamily="18" charset="0"/>
              </a:rPr>
              <a:t> gedetecteerd zijn, worden de </a:t>
            </a:r>
            <a:r>
              <a:rPr lang="nl-BE" sz="1800" err="1">
                <a:effectLst/>
                <a:latin typeface="Calibri" panose="020F0502020204030204" pitchFamily="34" charset="0"/>
                <a:ea typeface="Calibri" panose="020F0502020204030204" pitchFamily="34" charset="0"/>
                <a:cs typeface="Times New Roman" panose="02020603050405020304" pitchFamily="18" charset="0"/>
              </a:rPr>
              <a:t>keypoints</a:t>
            </a:r>
            <a:r>
              <a:rPr lang="nl-BE" sz="1800">
                <a:effectLst/>
                <a:latin typeface="Calibri" panose="020F0502020204030204" pitchFamily="34" charset="0"/>
                <a:ea typeface="Calibri" panose="020F0502020204030204" pitchFamily="34" charset="0"/>
                <a:cs typeface="Times New Roman" panose="02020603050405020304" pitchFamily="18" charset="0"/>
              </a:rPr>
              <a:t> </a:t>
            </a:r>
            <a:r>
              <a:rPr lang="nl-BE" sz="1800" err="1">
                <a:effectLst/>
                <a:latin typeface="Calibri" panose="020F0502020204030204" pitchFamily="34" charset="0"/>
                <a:ea typeface="Calibri" panose="020F0502020204030204" pitchFamily="34" charset="0"/>
                <a:cs typeface="Times New Roman" panose="02020603050405020304" pitchFamily="18" charset="0"/>
              </a:rPr>
              <a:t>gematcht</a:t>
            </a:r>
            <a:r>
              <a:rPr lang="nl-BE" sz="1800">
                <a:effectLst/>
                <a:latin typeface="Calibri" panose="020F0502020204030204" pitchFamily="34" charset="0"/>
                <a:ea typeface="Calibri" panose="020F0502020204030204" pitchFamily="34" charset="0"/>
                <a:cs typeface="Times New Roman" panose="02020603050405020304" pitchFamily="18" charset="0"/>
              </a:rPr>
              <a:t> met elkaar aan de hand van de descriptor. De gebruikte </a:t>
            </a:r>
            <a:r>
              <a:rPr lang="nl-BE" sz="1800" err="1">
                <a:effectLst/>
                <a:latin typeface="Calibri" panose="020F0502020204030204" pitchFamily="34" charset="0"/>
                <a:ea typeface="Calibri" panose="020F0502020204030204" pitchFamily="34" charset="0"/>
                <a:cs typeface="Times New Roman" panose="02020603050405020304" pitchFamily="18" charset="0"/>
              </a:rPr>
              <a:t>matcher</a:t>
            </a:r>
            <a:r>
              <a:rPr lang="nl-BE" sz="1800">
                <a:effectLst/>
                <a:latin typeface="Calibri" panose="020F0502020204030204" pitchFamily="34" charset="0"/>
                <a:ea typeface="Calibri" panose="020F0502020204030204" pitchFamily="34" charset="0"/>
                <a:cs typeface="Times New Roman" panose="02020603050405020304" pitchFamily="18" charset="0"/>
              </a:rPr>
              <a:t> is een brute force </a:t>
            </a:r>
            <a:r>
              <a:rPr lang="nl-BE" sz="1800" err="1">
                <a:effectLst/>
                <a:latin typeface="Calibri" panose="020F0502020204030204" pitchFamily="34" charset="0"/>
                <a:ea typeface="Calibri" panose="020F0502020204030204" pitchFamily="34" charset="0"/>
                <a:cs typeface="Times New Roman" panose="02020603050405020304" pitchFamily="18" charset="0"/>
              </a:rPr>
              <a:t>matcher</a:t>
            </a:r>
            <a:r>
              <a:rPr lang="nl-BE" sz="1800">
                <a:effectLst/>
                <a:latin typeface="Calibri" panose="020F0502020204030204" pitchFamily="34" charset="0"/>
                <a:ea typeface="Calibri" panose="020F0502020204030204" pitchFamily="34" charset="0"/>
                <a:cs typeface="Times New Roman" panose="02020603050405020304" pitchFamily="18" charset="0"/>
              </a:rPr>
              <a:t> met het </a:t>
            </a:r>
            <a:r>
              <a:rPr lang="nl-BE" sz="1800" err="1">
                <a:effectLst/>
                <a:latin typeface="Calibri" panose="020F0502020204030204" pitchFamily="34" charset="0"/>
                <a:ea typeface="Calibri" panose="020F0502020204030204" pitchFamily="34" charset="0"/>
                <a:cs typeface="Times New Roman" panose="02020603050405020304" pitchFamily="18" charset="0"/>
              </a:rPr>
              <a:t>knn</a:t>
            </a:r>
            <a:r>
              <a:rPr lang="nl-BE" sz="1800">
                <a:effectLst/>
                <a:latin typeface="Calibri" panose="020F0502020204030204" pitchFamily="34" charset="0"/>
                <a:ea typeface="Calibri" panose="020F0502020204030204" pitchFamily="34" charset="0"/>
                <a:cs typeface="Times New Roman" panose="02020603050405020304" pitchFamily="18" charset="0"/>
              </a:rPr>
              <a:t> algoritme. Na het vinden van de matches worden dubbelzinnige matches </a:t>
            </a:r>
            <a:r>
              <a:rPr lang="nl-BE" sz="1800" err="1">
                <a:effectLst/>
                <a:latin typeface="Calibri" panose="020F0502020204030204" pitchFamily="34" charset="0"/>
                <a:ea typeface="Calibri" panose="020F0502020204030204" pitchFamily="34" charset="0"/>
                <a:cs typeface="Times New Roman" panose="02020603050405020304" pitchFamily="18" charset="0"/>
              </a:rPr>
              <a:t>weggefilterd</a:t>
            </a:r>
            <a:r>
              <a:rPr lang="nl-BE" sz="1800">
                <a:effectLst/>
                <a:latin typeface="Calibri" panose="020F0502020204030204" pitchFamily="34" charset="0"/>
                <a:ea typeface="Calibri" panose="020F0502020204030204" pitchFamily="34" charset="0"/>
                <a:cs typeface="Times New Roman" panose="02020603050405020304" pitchFamily="18" charset="0"/>
              </a:rPr>
              <a:t> aan de hand van Lowe’s ratio test.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BE"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nl-BE" sz="1800">
              <a:effectLst/>
              <a:latin typeface="Calibri" panose="020F0502020204030204" pitchFamily="34" charset="0"/>
              <a:ea typeface="Calibri" panose="020F0502020204030204" pitchFamily="34" charset="0"/>
              <a:cs typeface="Times New Roman" panose="02020603050405020304" pitchFamily="18" charset="0"/>
            </a:endParaRPr>
          </a:p>
          <a:p>
            <a:endParaRPr lang="nl-BE"/>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22</a:t>
            </a:fld>
            <a:endParaRPr lang="en-GB"/>
          </a:p>
        </p:txBody>
      </p:sp>
    </p:spTree>
    <p:extLst>
      <p:ext uri="{BB962C8B-B14F-4D97-AF65-F5344CB8AC3E}">
        <p14:creationId xmlns:p14="http://schemas.microsoft.com/office/powerpoint/2010/main" val="47544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800">
                <a:effectLst/>
                <a:latin typeface="Calibri" panose="020F0502020204030204" pitchFamily="34" charset="0"/>
                <a:ea typeface="Calibri" panose="020F0502020204030204" pitchFamily="34" charset="0"/>
                <a:cs typeface="Times New Roman" panose="02020603050405020304" pitchFamily="18" charset="0"/>
              </a:rPr>
              <a:t>Na het uitvoeren van de vorige stappen, heb je een lijst van </a:t>
            </a:r>
            <a:r>
              <a:rPr lang="nl-BE" sz="1800" err="1">
                <a:effectLst/>
                <a:latin typeface="Calibri" panose="020F0502020204030204" pitchFamily="34" charset="0"/>
                <a:ea typeface="Calibri" panose="020F0502020204030204" pitchFamily="34" charset="0"/>
                <a:cs typeface="Times New Roman" panose="02020603050405020304" pitchFamily="18" charset="0"/>
              </a:rPr>
              <a:t>matchende</a:t>
            </a:r>
            <a:r>
              <a:rPr lang="nl-BE" sz="1800">
                <a:effectLst/>
                <a:latin typeface="Calibri" panose="020F0502020204030204" pitchFamily="34" charset="0"/>
                <a:ea typeface="Calibri" panose="020F0502020204030204" pitchFamily="34" charset="0"/>
                <a:cs typeface="Times New Roman" panose="02020603050405020304" pitchFamily="18" charset="0"/>
              </a:rPr>
              <a:t> </a:t>
            </a:r>
            <a:r>
              <a:rPr lang="nl-BE" sz="1800" err="1">
                <a:effectLst/>
                <a:latin typeface="Calibri" panose="020F0502020204030204" pitchFamily="34" charset="0"/>
                <a:ea typeface="Calibri" panose="020F0502020204030204" pitchFamily="34" charset="0"/>
                <a:cs typeface="Times New Roman" panose="02020603050405020304" pitchFamily="18" charset="0"/>
              </a:rPr>
              <a:t>keypoints</a:t>
            </a:r>
            <a:r>
              <a:rPr lang="nl-BE" sz="1800">
                <a:effectLst/>
                <a:latin typeface="Calibri" panose="020F0502020204030204" pitchFamily="34" charset="0"/>
                <a:ea typeface="Calibri" panose="020F0502020204030204" pitchFamily="34" charset="0"/>
                <a:cs typeface="Times New Roman" panose="02020603050405020304" pitchFamily="18" charset="0"/>
              </a:rPr>
              <a:t>. Er moet nog een manier zijn om te beoordelen hoe goed die matches effectief zijn. RANSAC wordt gebruikt om een homografie te schatten tussen de 2 foto’s. De score is uiteindelijk het aantal </a:t>
            </a:r>
            <a:r>
              <a:rPr lang="nl-BE" sz="1800" err="1">
                <a:effectLst/>
                <a:latin typeface="Calibri" panose="020F0502020204030204" pitchFamily="34" charset="0"/>
                <a:ea typeface="Calibri" panose="020F0502020204030204" pitchFamily="34" charset="0"/>
                <a:cs typeface="Times New Roman" panose="02020603050405020304" pitchFamily="18" charset="0"/>
              </a:rPr>
              <a:t>inliers</a:t>
            </a:r>
            <a:r>
              <a:rPr lang="nl-BE" sz="1800">
                <a:effectLst/>
                <a:latin typeface="Calibri" panose="020F0502020204030204" pitchFamily="34" charset="0"/>
                <a:ea typeface="Calibri" panose="020F0502020204030204" pitchFamily="34" charset="0"/>
                <a:cs typeface="Times New Roman" panose="02020603050405020304" pitchFamily="18" charset="0"/>
              </a:rPr>
              <a:t> gedeeld door het aantal matches. Een </a:t>
            </a:r>
            <a:r>
              <a:rPr lang="nl-BE" sz="1800" err="1">
                <a:effectLst/>
                <a:latin typeface="Calibri" panose="020F0502020204030204" pitchFamily="34" charset="0"/>
                <a:ea typeface="Calibri" panose="020F0502020204030204" pitchFamily="34" charset="0"/>
                <a:cs typeface="Times New Roman" panose="02020603050405020304" pitchFamily="18" charset="0"/>
              </a:rPr>
              <a:t>inlier</a:t>
            </a:r>
            <a:r>
              <a:rPr lang="nl-BE" sz="1800">
                <a:effectLst/>
                <a:latin typeface="Calibri" panose="020F0502020204030204" pitchFamily="34" charset="0"/>
                <a:ea typeface="Calibri" panose="020F0502020204030204" pitchFamily="34" charset="0"/>
                <a:cs typeface="Times New Roman" panose="02020603050405020304" pitchFamily="18" charset="0"/>
              </a:rPr>
              <a:t> is eigenlijk een punt dat onder een bepaalde </a:t>
            </a:r>
            <a:r>
              <a:rPr lang="nl-BE" sz="1800" err="1">
                <a:effectLst/>
                <a:latin typeface="Calibri" panose="020F0502020204030204" pitchFamily="34" charset="0"/>
                <a:ea typeface="Calibri" panose="020F0502020204030204" pitchFamily="34" charset="0"/>
                <a:cs typeface="Times New Roman" panose="02020603050405020304" pitchFamily="18" charset="0"/>
              </a:rPr>
              <a:t>threshold</a:t>
            </a:r>
            <a:r>
              <a:rPr lang="nl-BE" sz="1800">
                <a:effectLst/>
                <a:latin typeface="Calibri" panose="020F0502020204030204" pitchFamily="34" charset="0"/>
                <a:ea typeface="Calibri" panose="020F0502020204030204" pitchFamily="34" charset="0"/>
                <a:cs typeface="Times New Roman" panose="02020603050405020304" pitchFamily="18" charset="0"/>
              </a:rPr>
              <a:t> afstand zit. De waarde die vergeleken wordt met die </a:t>
            </a:r>
            <a:r>
              <a:rPr lang="nl-BE" sz="1800" err="1">
                <a:effectLst/>
                <a:latin typeface="Calibri" panose="020F0502020204030204" pitchFamily="34" charset="0"/>
                <a:ea typeface="Calibri" panose="020F0502020204030204" pitchFamily="34" charset="0"/>
                <a:cs typeface="Times New Roman" panose="02020603050405020304" pitchFamily="18" charset="0"/>
              </a:rPr>
              <a:t>threshold</a:t>
            </a:r>
            <a:r>
              <a:rPr lang="nl-BE" sz="1800">
                <a:effectLst/>
                <a:latin typeface="Calibri" panose="020F0502020204030204" pitchFamily="34" charset="0"/>
                <a:ea typeface="Calibri" panose="020F0502020204030204" pitchFamily="34" charset="0"/>
                <a:cs typeface="Times New Roman" panose="02020603050405020304" pitchFamily="18" charset="0"/>
              </a:rPr>
              <a:t> is het verschil tussen de originele </a:t>
            </a:r>
            <a:r>
              <a:rPr lang="nl-BE" sz="1800" err="1">
                <a:effectLst/>
                <a:latin typeface="Calibri" panose="020F0502020204030204" pitchFamily="34" charset="0"/>
                <a:ea typeface="Calibri" panose="020F0502020204030204" pitchFamily="34" charset="0"/>
                <a:cs typeface="Times New Roman" panose="02020603050405020304" pitchFamily="18" charset="0"/>
              </a:rPr>
              <a:t>coordinaat</a:t>
            </a:r>
            <a:r>
              <a:rPr lang="nl-BE" sz="1800">
                <a:effectLst/>
                <a:latin typeface="Calibri" panose="020F0502020204030204" pitchFamily="34" charset="0"/>
                <a:ea typeface="Calibri" panose="020F0502020204030204" pitchFamily="34" charset="0"/>
                <a:cs typeface="Times New Roman" panose="02020603050405020304" pitchFamily="18" charset="0"/>
              </a:rPr>
              <a:t> van een punt en de getransformeerde </a:t>
            </a:r>
            <a:r>
              <a:rPr lang="nl-BE" sz="1800" err="1">
                <a:effectLst/>
                <a:latin typeface="Calibri" panose="020F0502020204030204" pitchFamily="34" charset="0"/>
                <a:ea typeface="Calibri" panose="020F0502020204030204" pitchFamily="34" charset="0"/>
                <a:cs typeface="Times New Roman" panose="02020603050405020304" pitchFamily="18" charset="0"/>
              </a:rPr>
              <a:t>coordinaat</a:t>
            </a:r>
            <a:r>
              <a:rPr lang="nl-BE" sz="1800">
                <a:effectLst/>
                <a:latin typeface="Calibri" panose="020F0502020204030204" pitchFamily="34" charset="0"/>
                <a:ea typeface="Calibri" panose="020F0502020204030204" pitchFamily="34" charset="0"/>
                <a:cs typeface="Times New Roman" panose="02020603050405020304" pitchFamily="18" charset="0"/>
              </a:rPr>
              <a:t> na de homografie. </a:t>
            </a:r>
          </a:p>
          <a:p>
            <a:endParaRPr lang="nl-BE"/>
          </a:p>
          <a:p>
            <a:pPr marL="0" marR="0" lvl="0" indent="0" algn="l" defTabSz="914400" rtl="0" eaLnBrk="1" fontAlgn="auto" latinLnBrk="0" hangingPunct="1">
              <a:lnSpc>
                <a:spcPct val="100000"/>
              </a:lnSpc>
              <a:spcBef>
                <a:spcPts val="0"/>
              </a:spcBef>
              <a:spcAft>
                <a:spcPts val="0"/>
              </a:spcAft>
              <a:buClrTx/>
              <a:buSzTx/>
              <a:buFontTx/>
              <a:buNone/>
              <a:tabLst/>
              <a:defRPr/>
            </a:pPr>
            <a:r>
              <a:rPr lang="nl-BE" sz="1800">
                <a:effectLst/>
                <a:latin typeface="Calibri" panose="020F0502020204030204" pitchFamily="34" charset="0"/>
                <a:ea typeface="Calibri" panose="020F0502020204030204" pitchFamily="34" charset="0"/>
                <a:cs typeface="Times New Roman" panose="02020603050405020304" pitchFamily="18" charset="0"/>
              </a:rPr>
              <a:t>Voor de homografie te berekenen is een nieuwere versie van RANSAC gebruikt, namelijk USAC_MAGSAC. Op de figuur staat een vergelijking tussen verschillende RANSAC variaties en RANSAC zelf. </a:t>
            </a:r>
          </a:p>
          <a:p>
            <a:endParaRPr lang="nl-BE"/>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23</a:t>
            </a:fld>
            <a:endParaRPr lang="en-GB"/>
          </a:p>
        </p:txBody>
      </p:sp>
    </p:spTree>
    <p:extLst>
      <p:ext uri="{BB962C8B-B14F-4D97-AF65-F5344CB8AC3E}">
        <p14:creationId xmlns:p14="http://schemas.microsoft.com/office/powerpoint/2010/main" val="292124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800">
                <a:effectLst/>
                <a:latin typeface="Calibri" panose="020F0502020204030204" pitchFamily="34" charset="0"/>
                <a:ea typeface="Calibri" panose="020F0502020204030204" pitchFamily="34" charset="0"/>
                <a:cs typeface="Times New Roman" panose="02020603050405020304" pitchFamily="18" charset="0"/>
              </a:rPr>
              <a:t>Wat ik net besproken heb is 1 component van het vergelijken van </a:t>
            </a:r>
            <a:r>
              <a:rPr lang="nl-BE" sz="1800" err="1">
                <a:effectLst/>
                <a:latin typeface="Calibri" panose="020F0502020204030204" pitchFamily="34" charset="0"/>
                <a:ea typeface="Calibri" panose="020F0502020204030204" pitchFamily="34" charset="0"/>
                <a:cs typeface="Times New Roman" panose="02020603050405020304" pitchFamily="18" charset="0"/>
              </a:rPr>
              <a:t>keypoints</a:t>
            </a:r>
            <a:r>
              <a:rPr lang="nl-BE" sz="1800">
                <a:effectLst/>
                <a:latin typeface="Calibri" panose="020F0502020204030204" pitchFamily="34" charset="0"/>
                <a:ea typeface="Calibri" panose="020F0502020204030204" pitchFamily="34" charset="0"/>
                <a:cs typeface="Times New Roman" panose="02020603050405020304" pitchFamily="18" charset="0"/>
              </a:rPr>
              <a:t>. Het vergelijken van </a:t>
            </a:r>
            <a:r>
              <a:rPr lang="nl-BE" sz="1800" err="1">
                <a:effectLst/>
                <a:latin typeface="Calibri" panose="020F0502020204030204" pitchFamily="34" charset="0"/>
                <a:ea typeface="Calibri" panose="020F0502020204030204" pitchFamily="34" charset="0"/>
                <a:cs typeface="Times New Roman" panose="02020603050405020304" pitchFamily="18" charset="0"/>
              </a:rPr>
              <a:t>keypoints</a:t>
            </a:r>
            <a:r>
              <a:rPr lang="nl-BE" sz="1800">
                <a:effectLst/>
                <a:latin typeface="Calibri" panose="020F0502020204030204" pitchFamily="34" charset="0"/>
                <a:ea typeface="Calibri" panose="020F0502020204030204" pitchFamily="34" charset="0"/>
                <a:cs typeface="Times New Roman" panose="02020603050405020304" pitchFamily="18" charset="0"/>
              </a:rPr>
              <a:t> draagt bij voor 80% van de matching score. De andere 20% staat voor het vergelijken van de feature vector. De featurevector bestaat uit histogrammen van de R, G en B kleurencomponent. De drie histogrammen worden vergeleken met andere histogrammen en de score is dan het gemiddelde verschil tussen de histogrammen. Om histogrammen te vergelijken wordt de </a:t>
            </a:r>
            <a:r>
              <a:rPr lang="nl-BE" sz="1800" err="1">
                <a:effectLst/>
                <a:latin typeface="Calibri" panose="020F0502020204030204" pitchFamily="34" charset="0"/>
                <a:ea typeface="Calibri" panose="020F0502020204030204" pitchFamily="34" charset="0"/>
                <a:cs typeface="Times New Roman" panose="02020603050405020304" pitchFamily="18" charset="0"/>
              </a:rPr>
              <a:t>Bhattacharyya</a:t>
            </a:r>
            <a:r>
              <a:rPr lang="nl-BE" sz="1800">
                <a:effectLst/>
                <a:latin typeface="Calibri" panose="020F0502020204030204" pitchFamily="34" charset="0"/>
                <a:ea typeface="Calibri" panose="020F0502020204030204" pitchFamily="34" charset="0"/>
                <a:cs typeface="Times New Roman" panose="02020603050405020304" pitchFamily="18" charset="0"/>
              </a:rPr>
              <a:t> afstand gebruikt. De </a:t>
            </a:r>
            <a:r>
              <a:rPr lang="nl-BE" sz="1800" err="1">
                <a:effectLst/>
                <a:latin typeface="Calibri" panose="020F0502020204030204" pitchFamily="34" charset="0"/>
                <a:ea typeface="Calibri" panose="020F0502020204030204" pitchFamily="34" charset="0"/>
                <a:cs typeface="Times New Roman" panose="02020603050405020304" pitchFamily="18" charset="0"/>
              </a:rPr>
              <a:t>uiteindeljke</a:t>
            </a:r>
            <a:r>
              <a:rPr lang="nl-BE" sz="1800">
                <a:effectLst/>
                <a:latin typeface="Calibri" panose="020F0502020204030204" pitchFamily="34" charset="0"/>
                <a:ea typeface="Calibri" panose="020F0502020204030204" pitchFamily="34" charset="0"/>
                <a:cs typeface="Times New Roman" panose="02020603050405020304" pitchFamily="18" charset="0"/>
              </a:rPr>
              <a:t> score is dan het inverse van de </a:t>
            </a:r>
            <a:r>
              <a:rPr lang="nl-BE" sz="1800" err="1">
                <a:effectLst/>
                <a:latin typeface="Calibri" panose="020F0502020204030204" pitchFamily="34" charset="0"/>
                <a:ea typeface="Calibri" panose="020F0502020204030204" pitchFamily="34" charset="0"/>
                <a:cs typeface="Times New Roman" panose="02020603050405020304" pitchFamily="18" charset="0"/>
              </a:rPr>
              <a:t>Bhattacharyya</a:t>
            </a:r>
            <a:r>
              <a:rPr lang="nl-BE" sz="1800">
                <a:effectLst/>
                <a:latin typeface="Calibri" panose="020F0502020204030204" pitchFamily="34" charset="0"/>
                <a:ea typeface="Calibri" panose="020F0502020204030204" pitchFamily="34" charset="0"/>
                <a:cs typeface="Times New Roman" panose="02020603050405020304" pitchFamily="18" charset="0"/>
              </a:rPr>
              <a:t> score want 0 betekent dat de histogrammen gelijk zijn terwijl in onze applicatie dat een 1 moet zijn. </a:t>
            </a:r>
          </a:p>
          <a:p>
            <a:endParaRPr lang="nl-BE"/>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24</a:t>
            </a:fld>
            <a:endParaRPr lang="en-GB"/>
          </a:p>
        </p:txBody>
      </p:sp>
    </p:spTree>
    <p:extLst>
      <p:ext uri="{BB962C8B-B14F-4D97-AF65-F5344CB8AC3E}">
        <p14:creationId xmlns:p14="http://schemas.microsoft.com/office/powerpoint/2010/main" val="3602484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800">
                <a:effectLst/>
                <a:latin typeface="Calibri" panose="020F0502020204030204" pitchFamily="34" charset="0"/>
                <a:ea typeface="Calibri" panose="020F0502020204030204" pitchFamily="34" charset="0"/>
                <a:cs typeface="Times New Roman" panose="02020603050405020304" pitchFamily="18" charset="0"/>
              </a:rPr>
              <a:t>Het is belangrijk dat de vergelijking tussen een foto met alle foto’s in de database snel gaat om de applicatie toch een beetje </a:t>
            </a:r>
            <a:r>
              <a:rPr lang="nl-BE" sz="1800" err="1">
                <a:effectLst/>
                <a:latin typeface="Calibri" panose="020F0502020204030204" pitchFamily="34" charset="0"/>
                <a:ea typeface="Calibri" panose="020F0502020204030204" pitchFamily="34" charset="0"/>
                <a:cs typeface="Times New Roman" panose="02020603050405020304" pitchFamily="18" charset="0"/>
              </a:rPr>
              <a:t>realtime</a:t>
            </a:r>
            <a:r>
              <a:rPr lang="nl-BE" sz="1800">
                <a:effectLst/>
                <a:latin typeface="Calibri" panose="020F0502020204030204" pitchFamily="34" charset="0"/>
                <a:ea typeface="Calibri" panose="020F0502020204030204" pitchFamily="34" charset="0"/>
                <a:cs typeface="Times New Roman" panose="02020603050405020304" pitchFamily="18" charset="0"/>
              </a:rPr>
              <a:t> te houden. Dit is mogelijk, hiervoor zijn de </a:t>
            </a:r>
            <a:r>
              <a:rPr lang="nl-BE" sz="1800" err="1">
                <a:effectLst/>
                <a:latin typeface="Calibri" panose="020F0502020204030204" pitchFamily="34" charset="0"/>
                <a:ea typeface="Calibri" panose="020F0502020204030204" pitchFamily="34" charset="0"/>
                <a:cs typeface="Times New Roman" panose="02020603050405020304" pitchFamily="18" charset="0"/>
              </a:rPr>
              <a:t>keypoints</a:t>
            </a:r>
            <a:r>
              <a:rPr lang="nl-BE" sz="1800">
                <a:effectLst/>
                <a:latin typeface="Calibri" panose="020F0502020204030204" pitchFamily="34" charset="0"/>
                <a:ea typeface="Calibri" panose="020F0502020204030204" pitchFamily="34" charset="0"/>
                <a:cs typeface="Times New Roman" panose="02020603050405020304" pitchFamily="18" charset="0"/>
              </a:rPr>
              <a:t>, </a:t>
            </a:r>
            <a:r>
              <a:rPr lang="nl-BE" sz="1800" err="1">
                <a:effectLst/>
                <a:latin typeface="Calibri" panose="020F0502020204030204" pitchFamily="34" charset="0"/>
                <a:ea typeface="Calibri" panose="020F0502020204030204" pitchFamily="34" charset="0"/>
                <a:cs typeface="Times New Roman" panose="02020603050405020304" pitchFamily="18" charset="0"/>
              </a:rPr>
              <a:t>descriptors</a:t>
            </a:r>
            <a:r>
              <a:rPr lang="nl-BE" sz="1800">
                <a:effectLst/>
                <a:latin typeface="Calibri" panose="020F0502020204030204" pitchFamily="34" charset="0"/>
                <a:ea typeface="Calibri" panose="020F0502020204030204" pitchFamily="34" charset="0"/>
                <a:cs typeface="Times New Roman" panose="02020603050405020304" pitchFamily="18" charset="0"/>
              </a:rPr>
              <a:t> en kleurhistogrammen op voorhand uitgerekend. Bovendien worden er meerdere </a:t>
            </a:r>
            <a:r>
              <a:rPr lang="nl-BE" sz="1800" err="1">
                <a:effectLst/>
                <a:latin typeface="Calibri" panose="020F0502020204030204" pitchFamily="34" charset="0"/>
                <a:ea typeface="Calibri" panose="020F0502020204030204" pitchFamily="34" charset="0"/>
                <a:cs typeface="Times New Roman" panose="02020603050405020304" pitchFamily="18" charset="0"/>
              </a:rPr>
              <a:t>threads</a:t>
            </a:r>
            <a:r>
              <a:rPr lang="nl-BE" sz="1800">
                <a:effectLst/>
                <a:latin typeface="Calibri" panose="020F0502020204030204" pitchFamily="34" charset="0"/>
                <a:ea typeface="Calibri" panose="020F0502020204030204" pitchFamily="34" charset="0"/>
                <a:cs typeface="Times New Roman" panose="02020603050405020304" pitchFamily="18" charset="0"/>
              </a:rPr>
              <a:t> gebruikt waardoor de uitvoeringstijd gehalveerd wordt. Het duurt ongeveer 0.8 seconden om een foto te vergelijken met alle </a:t>
            </a:r>
            <a:r>
              <a:rPr lang="nl-BE" sz="1800" err="1">
                <a:effectLst/>
                <a:latin typeface="Calibri" panose="020F0502020204030204" pitchFamily="34" charset="0"/>
                <a:ea typeface="Calibri" panose="020F0502020204030204" pitchFamily="34" charset="0"/>
                <a:cs typeface="Times New Roman" panose="02020603050405020304" pitchFamily="18" charset="0"/>
              </a:rPr>
              <a:t>fotos</a:t>
            </a:r>
            <a:r>
              <a:rPr lang="nl-BE" sz="1800">
                <a:effectLst/>
                <a:latin typeface="Calibri" panose="020F0502020204030204" pitchFamily="34" charset="0"/>
                <a:ea typeface="Calibri" panose="020F0502020204030204" pitchFamily="34" charset="0"/>
                <a:cs typeface="Times New Roman" panose="02020603050405020304" pitchFamily="18" charset="0"/>
              </a:rPr>
              <a:t> in de dataset. in de figuur staat een voorbeeld wanneer het programma uitgevoerd wordt. Wanneer er foto’s zijn met veel schilderijen dan zal het verwerken wel wat langer duren. </a:t>
            </a:r>
          </a:p>
          <a:p>
            <a:endParaRPr lang="nl-BE"/>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25</a:t>
            </a:fld>
            <a:endParaRPr lang="en-GB"/>
          </a:p>
        </p:txBody>
      </p:sp>
    </p:spTree>
    <p:extLst>
      <p:ext uri="{BB962C8B-B14F-4D97-AF65-F5344CB8AC3E}">
        <p14:creationId xmlns:p14="http://schemas.microsoft.com/office/powerpoint/2010/main" val="36028176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800">
                <a:effectLst/>
                <a:latin typeface="Calibri" panose="020F0502020204030204" pitchFamily="34" charset="0"/>
                <a:ea typeface="Calibri" panose="020F0502020204030204" pitchFamily="34" charset="0"/>
                <a:cs typeface="Times New Roman" panose="02020603050405020304" pitchFamily="18" charset="0"/>
              </a:rPr>
              <a:t>Het matching algoritme is </a:t>
            </a:r>
            <a:r>
              <a:rPr lang="nl-BE" sz="1800" err="1">
                <a:effectLst/>
                <a:latin typeface="Calibri" panose="020F0502020204030204" pitchFamily="34" charset="0"/>
                <a:ea typeface="Calibri" panose="020F0502020204030204" pitchFamily="34" charset="0"/>
                <a:cs typeface="Times New Roman" panose="02020603050405020304" pitchFamily="18" charset="0"/>
              </a:rPr>
              <a:t>geevalueerd</a:t>
            </a:r>
            <a:r>
              <a:rPr lang="nl-BE" sz="1800">
                <a:effectLst/>
                <a:latin typeface="Calibri" panose="020F0502020204030204" pitchFamily="34" charset="0"/>
                <a:ea typeface="Calibri" panose="020F0502020204030204" pitchFamily="34" charset="0"/>
                <a:cs typeface="Times New Roman" panose="02020603050405020304" pitchFamily="18" charset="0"/>
              </a:rPr>
              <a:t> op enkele datasets. De eerste evaluatie is het vergelijken van elke foto met alle andere foto’s in de dataset. Dit dient als </a:t>
            </a:r>
            <a:r>
              <a:rPr lang="nl-BE" sz="1800" err="1">
                <a:effectLst/>
                <a:latin typeface="Calibri" panose="020F0502020204030204" pitchFamily="34" charset="0"/>
                <a:ea typeface="Calibri" panose="020F0502020204030204" pitchFamily="34" charset="0"/>
                <a:cs typeface="Times New Roman" panose="02020603050405020304" pitchFamily="18" charset="0"/>
              </a:rPr>
              <a:t>sanity</a:t>
            </a:r>
            <a:r>
              <a:rPr lang="nl-BE" sz="1800">
                <a:effectLst/>
                <a:latin typeface="Calibri" panose="020F0502020204030204" pitchFamily="34" charset="0"/>
                <a:ea typeface="Calibri" panose="020F0502020204030204" pitchFamily="34" charset="0"/>
                <a:cs typeface="Times New Roman" panose="02020603050405020304" pitchFamily="18" charset="0"/>
              </a:rPr>
              <a:t> check om te controleren of de </a:t>
            </a:r>
            <a:r>
              <a:rPr lang="nl-BE" sz="1800" err="1">
                <a:effectLst/>
                <a:latin typeface="Calibri" panose="020F0502020204030204" pitchFamily="34" charset="0"/>
                <a:ea typeface="Calibri" panose="020F0502020204030204" pitchFamily="34" charset="0"/>
                <a:cs typeface="Times New Roman" panose="02020603050405020304" pitchFamily="18" charset="0"/>
              </a:rPr>
              <a:t>matcher</a:t>
            </a:r>
            <a:r>
              <a:rPr lang="nl-BE" sz="1800">
                <a:effectLst/>
                <a:latin typeface="Calibri" panose="020F0502020204030204" pitchFamily="34" charset="0"/>
                <a:ea typeface="Calibri" panose="020F0502020204030204" pitchFamily="34" charset="0"/>
                <a:cs typeface="Times New Roman" panose="02020603050405020304" pitchFamily="18" charset="0"/>
              </a:rPr>
              <a:t> een exacte foto kan herkennen en dat de 2</a:t>
            </a:r>
            <a:r>
              <a:rPr lang="nl-BE" sz="1800" baseline="30000">
                <a:effectLst/>
                <a:latin typeface="Calibri" panose="020F0502020204030204" pitchFamily="34" charset="0"/>
                <a:ea typeface="Calibri" panose="020F0502020204030204" pitchFamily="34" charset="0"/>
                <a:cs typeface="Times New Roman" panose="02020603050405020304" pitchFamily="18" charset="0"/>
              </a:rPr>
              <a:t>de</a:t>
            </a:r>
            <a:r>
              <a:rPr lang="nl-BE" sz="1800">
                <a:effectLst/>
                <a:latin typeface="Calibri" panose="020F0502020204030204" pitchFamily="34" charset="0"/>
                <a:ea typeface="Calibri" panose="020F0502020204030204" pitchFamily="34" charset="0"/>
                <a:cs typeface="Times New Roman" panose="02020603050405020304" pitchFamily="18" charset="0"/>
              </a:rPr>
              <a:t> hoogste match voldoende laag is. Dit zijn de resultaten, ze zijn redelijk goed. De score van de 2</a:t>
            </a:r>
            <a:r>
              <a:rPr lang="nl-BE" sz="1800" baseline="30000">
                <a:effectLst/>
                <a:latin typeface="Calibri" panose="020F0502020204030204" pitchFamily="34" charset="0"/>
                <a:ea typeface="Calibri" panose="020F0502020204030204" pitchFamily="34" charset="0"/>
                <a:cs typeface="Times New Roman" panose="02020603050405020304" pitchFamily="18" charset="0"/>
              </a:rPr>
              <a:t>de</a:t>
            </a:r>
            <a:r>
              <a:rPr lang="nl-BE" sz="1800">
                <a:effectLst/>
                <a:latin typeface="Calibri" panose="020F0502020204030204" pitchFamily="34" charset="0"/>
                <a:ea typeface="Calibri" panose="020F0502020204030204" pitchFamily="34" charset="0"/>
                <a:cs typeface="Times New Roman" panose="02020603050405020304" pitchFamily="18" charset="0"/>
              </a:rPr>
              <a:t> hoogste match is laag genoeg. In de database zijn er ook </a:t>
            </a:r>
            <a:r>
              <a:rPr lang="nl-BE" sz="1800" err="1">
                <a:effectLst/>
                <a:latin typeface="Calibri" panose="020F0502020204030204" pitchFamily="34" charset="0"/>
                <a:ea typeface="Calibri" panose="020F0502020204030204" pitchFamily="34" charset="0"/>
                <a:cs typeface="Times New Roman" panose="02020603050405020304" pitchFamily="18" charset="0"/>
              </a:rPr>
              <a:t>duplicate</a:t>
            </a:r>
            <a:r>
              <a:rPr lang="nl-BE" sz="1800">
                <a:effectLst/>
                <a:latin typeface="Calibri" panose="020F0502020204030204" pitchFamily="34" charset="0"/>
                <a:ea typeface="Calibri" panose="020F0502020204030204" pitchFamily="34" charset="0"/>
                <a:cs typeface="Times New Roman" panose="02020603050405020304" pitchFamily="18" charset="0"/>
              </a:rPr>
              <a:t> foto’s waardoor zelf het gemiddelde van de 2</a:t>
            </a:r>
            <a:r>
              <a:rPr lang="nl-BE" sz="1800" baseline="30000">
                <a:effectLst/>
                <a:latin typeface="Calibri" panose="020F0502020204030204" pitchFamily="34" charset="0"/>
                <a:ea typeface="Calibri" panose="020F0502020204030204" pitchFamily="34" charset="0"/>
                <a:cs typeface="Times New Roman" panose="02020603050405020304" pitchFamily="18" charset="0"/>
              </a:rPr>
              <a:t>de</a:t>
            </a:r>
            <a:r>
              <a:rPr lang="nl-BE" sz="1800">
                <a:effectLst/>
                <a:latin typeface="Calibri" panose="020F0502020204030204" pitchFamily="34" charset="0"/>
                <a:ea typeface="Calibri" panose="020F0502020204030204" pitchFamily="34" charset="0"/>
                <a:cs typeface="Times New Roman" panose="02020603050405020304" pitchFamily="18" charset="0"/>
              </a:rPr>
              <a:t> en latere matches stijgt. </a:t>
            </a:r>
          </a:p>
          <a:p>
            <a:endParaRPr lang="nl-BE"/>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26</a:t>
            </a:fld>
            <a:endParaRPr lang="en-GB"/>
          </a:p>
        </p:txBody>
      </p:sp>
    </p:spTree>
    <p:extLst>
      <p:ext uri="{BB962C8B-B14F-4D97-AF65-F5344CB8AC3E}">
        <p14:creationId xmlns:p14="http://schemas.microsoft.com/office/powerpoint/2010/main" val="2632815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800">
                <a:effectLst/>
                <a:latin typeface="Calibri" panose="020F0502020204030204" pitchFamily="34" charset="0"/>
                <a:ea typeface="Calibri" panose="020F0502020204030204" pitchFamily="34" charset="0"/>
                <a:cs typeface="Times New Roman" panose="02020603050405020304" pitchFamily="18" charset="0"/>
              </a:rPr>
              <a:t>Vervolgens is het algoritme </a:t>
            </a:r>
            <a:r>
              <a:rPr lang="nl-BE" sz="1800" err="1">
                <a:effectLst/>
                <a:latin typeface="Calibri" panose="020F0502020204030204" pitchFamily="34" charset="0"/>
                <a:ea typeface="Calibri" panose="020F0502020204030204" pitchFamily="34" charset="0"/>
                <a:cs typeface="Times New Roman" panose="02020603050405020304" pitchFamily="18" charset="0"/>
              </a:rPr>
              <a:t>geevalueerd</a:t>
            </a:r>
            <a:r>
              <a:rPr lang="nl-BE" sz="1800">
                <a:effectLst/>
                <a:latin typeface="Calibri" panose="020F0502020204030204" pitchFamily="34" charset="0"/>
                <a:ea typeface="Calibri" panose="020F0502020204030204" pitchFamily="34" charset="0"/>
                <a:cs typeface="Times New Roman" panose="02020603050405020304" pitchFamily="18" charset="0"/>
              </a:rPr>
              <a:t> op de gegeven test dataset. hier is er een manuele beoordeling gedaan want er zijn geen labels gegeven. Dit is een voorbeeld van een resultaat, de eerste foto is de foto uit de testdataset. De tweede foto is het gedetecteerde schilderij en de laatste foto is de hoogste match in de database met de bijhorende score.</a:t>
            </a:r>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27</a:t>
            </a:fld>
            <a:endParaRPr lang="en-GB"/>
          </a:p>
        </p:txBody>
      </p:sp>
    </p:spTree>
    <p:extLst>
      <p:ext uri="{BB962C8B-B14F-4D97-AF65-F5344CB8AC3E}">
        <p14:creationId xmlns:p14="http://schemas.microsoft.com/office/powerpoint/2010/main" val="38256220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a:t>…</a:t>
            </a:r>
          </a:p>
          <a:p>
            <a:pPr marL="0" marR="0" lvl="0" indent="0" algn="l" defTabSz="914400" rtl="0" eaLnBrk="1" fontAlgn="auto" latinLnBrk="0" hangingPunct="1">
              <a:lnSpc>
                <a:spcPct val="100000"/>
              </a:lnSpc>
              <a:spcBef>
                <a:spcPts val="0"/>
              </a:spcBef>
              <a:spcAft>
                <a:spcPts val="0"/>
              </a:spcAft>
              <a:buClrTx/>
              <a:buSzTx/>
              <a:buFontTx/>
              <a:buNone/>
              <a:tabLst/>
              <a:defRPr/>
            </a:pPr>
            <a:r>
              <a:rPr lang="nl-BE" sz="1800">
                <a:effectLst/>
                <a:latin typeface="Calibri" panose="020F0502020204030204" pitchFamily="34" charset="0"/>
                <a:ea typeface="Calibri" panose="020F0502020204030204" pitchFamily="34" charset="0"/>
                <a:cs typeface="Times New Roman" panose="02020603050405020304" pitchFamily="18" charset="0"/>
              </a:rPr>
              <a:t>Het zou mogelijk zijn om het gemiddelde te berekenen van de hoogste match, de 2</a:t>
            </a:r>
            <a:r>
              <a:rPr lang="nl-BE" sz="1800" baseline="30000">
                <a:effectLst/>
                <a:latin typeface="Calibri" panose="020F0502020204030204" pitchFamily="34" charset="0"/>
                <a:ea typeface="Calibri" panose="020F0502020204030204" pitchFamily="34" charset="0"/>
                <a:cs typeface="Times New Roman" panose="02020603050405020304" pitchFamily="18" charset="0"/>
              </a:rPr>
              <a:t>de</a:t>
            </a:r>
            <a:r>
              <a:rPr lang="nl-BE" sz="1800">
                <a:effectLst/>
                <a:latin typeface="Calibri" panose="020F0502020204030204" pitchFamily="34" charset="0"/>
                <a:ea typeface="Calibri" panose="020F0502020204030204" pitchFamily="34" charset="0"/>
                <a:cs typeface="Times New Roman" panose="02020603050405020304" pitchFamily="18" charset="0"/>
              </a:rPr>
              <a:t> hoogste match enzovoort, maar dit gemiddelde geeft weinig informatie over de werking van de matching score omdat de </a:t>
            </a:r>
            <a:r>
              <a:rPr lang="nl-BE" sz="1800" err="1">
                <a:effectLst/>
                <a:latin typeface="Calibri" panose="020F0502020204030204" pitchFamily="34" charset="0"/>
                <a:ea typeface="Calibri" panose="020F0502020204030204" pitchFamily="34" charset="0"/>
                <a:cs typeface="Times New Roman" panose="02020603050405020304" pitchFamily="18" charset="0"/>
              </a:rPr>
              <a:t>painting</a:t>
            </a:r>
            <a:r>
              <a:rPr lang="nl-BE" sz="1800">
                <a:effectLst/>
                <a:latin typeface="Calibri" panose="020F0502020204030204" pitchFamily="34" charset="0"/>
                <a:ea typeface="Calibri" panose="020F0502020204030204" pitchFamily="34" charset="0"/>
                <a:cs typeface="Times New Roman" panose="02020603050405020304" pitchFamily="18" charset="0"/>
              </a:rPr>
              <a:t> </a:t>
            </a:r>
            <a:r>
              <a:rPr lang="nl-BE" sz="1800" err="1">
                <a:effectLst/>
                <a:latin typeface="Calibri" panose="020F0502020204030204" pitchFamily="34" charset="0"/>
                <a:ea typeface="Calibri" panose="020F0502020204030204" pitchFamily="34" charset="0"/>
                <a:cs typeface="Times New Roman" panose="02020603050405020304" pitchFamily="18" charset="0"/>
              </a:rPr>
              <a:t>extraction</a:t>
            </a:r>
            <a:r>
              <a:rPr lang="nl-BE" sz="1800">
                <a:effectLst/>
                <a:latin typeface="Calibri" panose="020F0502020204030204" pitchFamily="34" charset="0"/>
                <a:ea typeface="Calibri" panose="020F0502020204030204" pitchFamily="34" charset="0"/>
                <a:cs typeface="Times New Roman" panose="02020603050405020304" pitchFamily="18" charset="0"/>
              </a:rPr>
              <a:t> het gemiddelde hevig naar beneden haalt. Zoals te zien op deze foto detecteert de </a:t>
            </a:r>
            <a:r>
              <a:rPr lang="nl-BE" sz="1800" err="1">
                <a:effectLst/>
                <a:latin typeface="Calibri" panose="020F0502020204030204" pitchFamily="34" charset="0"/>
                <a:ea typeface="Calibri" panose="020F0502020204030204" pitchFamily="34" charset="0"/>
                <a:cs typeface="Times New Roman" panose="02020603050405020304" pitchFamily="18" charset="0"/>
              </a:rPr>
              <a:t>painting</a:t>
            </a:r>
            <a:r>
              <a:rPr lang="nl-BE" sz="1800">
                <a:effectLst/>
                <a:latin typeface="Calibri" panose="020F0502020204030204" pitchFamily="34" charset="0"/>
                <a:ea typeface="Calibri" panose="020F0502020204030204" pitchFamily="34" charset="0"/>
                <a:cs typeface="Times New Roman" panose="02020603050405020304" pitchFamily="18" charset="0"/>
              </a:rPr>
              <a:t> </a:t>
            </a:r>
            <a:r>
              <a:rPr lang="nl-BE" sz="1800" err="1">
                <a:effectLst/>
                <a:latin typeface="Calibri" panose="020F0502020204030204" pitchFamily="34" charset="0"/>
                <a:ea typeface="Calibri" panose="020F0502020204030204" pitchFamily="34" charset="0"/>
                <a:cs typeface="Times New Roman" panose="02020603050405020304" pitchFamily="18" charset="0"/>
              </a:rPr>
              <a:t>extraction</a:t>
            </a:r>
            <a:r>
              <a:rPr lang="nl-BE" sz="1800">
                <a:effectLst/>
                <a:latin typeface="Calibri" panose="020F0502020204030204" pitchFamily="34" charset="0"/>
                <a:ea typeface="Calibri" panose="020F0502020204030204" pitchFamily="34" charset="0"/>
                <a:cs typeface="Times New Roman" panose="02020603050405020304" pitchFamily="18" charset="0"/>
              </a:rPr>
              <a:t> een verkeerd schilderij wat het gemiddelde sterk naar beneden haalt. Het voorkomen van die fouten heeft op zich geen effect op het uiteindelijk doel, want slechte matches worden niet overwogen.</a:t>
            </a:r>
          </a:p>
          <a:p>
            <a:endParaRPr lang="nl-BE"/>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28</a:t>
            </a:fld>
            <a:endParaRPr lang="en-GB"/>
          </a:p>
        </p:txBody>
      </p:sp>
    </p:spTree>
    <p:extLst>
      <p:ext uri="{BB962C8B-B14F-4D97-AF65-F5344CB8AC3E}">
        <p14:creationId xmlns:p14="http://schemas.microsoft.com/office/powerpoint/2010/main" val="40753125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800">
                <a:effectLst/>
                <a:latin typeface="Calibri" panose="020F0502020204030204" pitchFamily="34" charset="0"/>
                <a:ea typeface="Calibri" panose="020F0502020204030204" pitchFamily="34" charset="0"/>
                <a:cs typeface="Times New Roman" panose="02020603050405020304" pitchFamily="18" charset="0"/>
              </a:rPr>
              <a:t>Als laatste is het matching algoritme ook </a:t>
            </a:r>
            <a:r>
              <a:rPr lang="nl-BE" sz="1800" err="1">
                <a:effectLst/>
                <a:latin typeface="Calibri" panose="020F0502020204030204" pitchFamily="34" charset="0"/>
                <a:ea typeface="Calibri" panose="020F0502020204030204" pitchFamily="34" charset="0"/>
                <a:cs typeface="Times New Roman" panose="02020603050405020304" pitchFamily="18" charset="0"/>
              </a:rPr>
              <a:t>geevalueerd</a:t>
            </a:r>
            <a:r>
              <a:rPr lang="nl-BE" sz="1800">
                <a:effectLst/>
                <a:latin typeface="Calibri" panose="020F0502020204030204" pitchFamily="34" charset="0"/>
                <a:ea typeface="Calibri" panose="020F0502020204030204" pitchFamily="34" charset="0"/>
                <a:cs typeface="Times New Roman" panose="02020603050405020304" pitchFamily="18" charset="0"/>
              </a:rPr>
              <a:t> op de </a:t>
            </a:r>
            <a:r>
              <a:rPr lang="nl-BE" sz="1800" err="1">
                <a:effectLst/>
                <a:latin typeface="Calibri" panose="020F0502020204030204" pitchFamily="34" charset="0"/>
                <a:ea typeface="Calibri" panose="020F0502020204030204" pitchFamily="34" charset="0"/>
                <a:cs typeface="Times New Roman" panose="02020603050405020304" pitchFamily="18" charset="0"/>
              </a:rPr>
              <a:t>videos</a:t>
            </a:r>
            <a:r>
              <a:rPr lang="nl-BE" sz="1800">
                <a:effectLst/>
                <a:latin typeface="Calibri" panose="020F0502020204030204" pitchFamily="34" charset="0"/>
                <a:ea typeface="Calibri" panose="020F0502020204030204" pitchFamily="34" charset="0"/>
                <a:cs typeface="Times New Roman" panose="02020603050405020304" pitchFamily="18" charset="0"/>
              </a:rPr>
              <a:t>, wat eigenlijk het belangrijkste is. Deze hebben wij manueel </a:t>
            </a:r>
            <a:r>
              <a:rPr lang="nl-BE" sz="1800" err="1">
                <a:effectLst/>
                <a:latin typeface="Calibri" panose="020F0502020204030204" pitchFamily="34" charset="0"/>
                <a:ea typeface="Calibri" panose="020F0502020204030204" pitchFamily="34" charset="0"/>
                <a:cs typeface="Times New Roman" panose="02020603050405020304" pitchFamily="18" charset="0"/>
              </a:rPr>
              <a:t>gelabeled</a:t>
            </a:r>
            <a:r>
              <a:rPr lang="nl-BE" sz="1800">
                <a:effectLst/>
                <a:latin typeface="Calibri" panose="020F0502020204030204" pitchFamily="34" charset="0"/>
                <a:ea typeface="Calibri" panose="020F0502020204030204" pitchFamily="34" charset="0"/>
                <a:cs typeface="Times New Roman" panose="02020603050405020304" pitchFamily="18" charset="0"/>
              </a:rPr>
              <a:t> als </a:t>
            </a:r>
            <a:r>
              <a:rPr lang="nl-BE" sz="1800" err="1">
                <a:effectLst/>
                <a:latin typeface="Calibri" panose="020F0502020204030204" pitchFamily="34" charset="0"/>
                <a:ea typeface="Calibri" panose="020F0502020204030204" pitchFamily="34" charset="0"/>
                <a:cs typeface="Times New Roman" panose="02020603050405020304" pitchFamily="18" charset="0"/>
              </a:rPr>
              <a:t>true</a:t>
            </a:r>
            <a:r>
              <a:rPr lang="nl-BE" sz="1800">
                <a:effectLst/>
                <a:latin typeface="Calibri" panose="020F0502020204030204" pitchFamily="34" charset="0"/>
                <a:ea typeface="Calibri" panose="020F0502020204030204" pitchFamily="34" charset="0"/>
                <a:cs typeface="Times New Roman" panose="02020603050405020304" pitchFamily="18" charset="0"/>
              </a:rPr>
              <a:t> </a:t>
            </a:r>
            <a:r>
              <a:rPr lang="nl-BE" sz="1800" err="1">
                <a:effectLst/>
                <a:latin typeface="Calibri" panose="020F0502020204030204" pitchFamily="34" charset="0"/>
                <a:ea typeface="Calibri" panose="020F0502020204030204" pitchFamily="34" charset="0"/>
                <a:cs typeface="Times New Roman" panose="02020603050405020304" pitchFamily="18" charset="0"/>
              </a:rPr>
              <a:t>positive</a:t>
            </a:r>
            <a:r>
              <a:rPr lang="nl-BE" sz="1800">
                <a:effectLst/>
                <a:latin typeface="Calibri" panose="020F0502020204030204" pitchFamily="34" charset="0"/>
                <a:ea typeface="Calibri" panose="020F0502020204030204" pitchFamily="34" charset="0"/>
                <a:cs typeface="Times New Roman" panose="02020603050405020304" pitchFamily="18" charset="0"/>
              </a:rPr>
              <a:t> of </a:t>
            </a:r>
            <a:r>
              <a:rPr lang="nl-BE" sz="1800" err="1">
                <a:effectLst/>
                <a:latin typeface="Calibri" panose="020F0502020204030204" pitchFamily="34" charset="0"/>
                <a:ea typeface="Calibri" panose="020F0502020204030204" pitchFamily="34" charset="0"/>
                <a:cs typeface="Times New Roman" panose="02020603050405020304" pitchFamily="18" charset="0"/>
              </a:rPr>
              <a:t>false</a:t>
            </a:r>
            <a:r>
              <a:rPr lang="nl-BE" sz="1800">
                <a:effectLst/>
                <a:latin typeface="Calibri" panose="020F0502020204030204" pitchFamily="34" charset="0"/>
                <a:ea typeface="Calibri" panose="020F0502020204030204" pitchFamily="34" charset="0"/>
                <a:cs typeface="Times New Roman" panose="02020603050405020304" pitchFamily="18" charset="0"/>
              </a:rPr>
              <a:t> </a:t>
            </a:r>
            <a:r>
              <a:rPr lang="nl-BE" sz="1800" err="1">
                <a:effectLst/>
                <a:latin typeface="Calibri" panose="020F0502020204030204" pitchFamily="34" charset="0"/>
                <a:ea typeface="Calibri" panose="020F0502020204030204" pitchFamily="34" charset="0"/>
                <a:cs typeface="Times New Roman" panose="02020603050405020304" pitchFamily="18" charset="0"/>
              </a:rPr>
              <a:t>positive</a:t>
            </a:r>
            <a:r>
              <a:rPr lang="nl-BE" sz="1800">
                <a:effectLst/>
                <a:latin typeface="Calibri" panose="020F0502020204030204" pitchFamily="34" charset="0"/>
                <a:ea typeface="Calibri" panose="020F0502020204030204" pitchFamily="34" charset="0"/>
                <a:cs typeface="Times New Roman" panose="02020603050405020304" pitchFamily="18" charset="0"/>
              </a:rPr>
              <a:t>. Niet alle schilderijen staan in deze histogram, enkel de hoogste matching score in 10 seconden is </a:t>
            </a:r>
            <a:r>
              <a:rPr lang="nl-BE" sz="1800" err="1">
                <a:effectLst/>
                <a:latin typeface="Calibri" panose="020F0502020204030204" pitchFamily="34" charset="0"/>
                <a:ea typeface="Calibri" panose="020F0502020204030204" pitchFamily="34" charset="0"/>
                <a:cs typeface="Times New Roman" panose="02020603050405020304" pitchFamily="18" charset="0"/>
              </a:rPr>
              <a:t>gelabeled</a:t>
            </a:r>
            <a:r>
              <a:rPr lang="nl-BE" sz="1800">
                <a:effectLst/>
                <a:latin typeface="Calibri" panose="020F0502020204030204" pitchFamily="34" charset="0"/>
                <a:ea typeface="Calibri" panose="020F0502020204030204" pitchFamily="34" charset="0"/>
                <a:cs typeface="Times New Roman" panose="02020603050405020304" pitchFamily="18" charset="0"/>
              </a:rPr>
              <a:t> zodat het labelen niet te veel werd. Er zijn mooie resultaten vind ik, er zijn veel schilderijen met een score van 90% en hoger. Het enige vervelende is dat er grote overlap is bij schilderijen met een score van 0.7. wanneer je een score hebt van 0.7 kan je moeilijk weten of dit een </a:t>
            </a:r>
            <a:r>
              <a:rPr lang="nl-BE" sz="1800" err="1">
                <a:effectLst/>
                <a:latin typeface="Calibri" panose="020F0502020204030204" pitchFamily="34" charset="0"/>
                <a:ea typeface="Calibri" panose="020F0502020204030204" pitchFamily="34" charset="0"/>
                <a:cs typeface="Times New Roman" panose="02020603050405020304" pitchFamily="18" charset="0"/>
              </a:rPr>
              <a:t>true</a:t>
            </a:r>
            <a:r>
              <a:rPr lang="nl-BE" sz="1800">
                <a:effectLst/>
                <a:latin typeface="Calibri" panose="020F0502020204030204" pitchFamily="34" charset="0"/>
                <a:ea typeface="Calibri" panose="020F0502020204030204" pitchFamily="34" charset="0"/>
                <a:cs typeface="Times New Roman" panose="02020603050405020304" pitchFamily="18" charset="0"/>
              </a:rPr>
              <a:t> </a:t>
            </a:r>
            <a:r>
              <a:rPr lang="nl-BE" sz="1800" err="1">
                <a:effectLst/>
                <a:latin typeface="Calibri" panose="020F0502020204030204" pitchFamily="34" charset="0"/>
                <a:ea typeface="Calibri" panose="020F0502020204030204" pitchFamily="34" charset="0"/>
                <a:cs typeface="Times New Roman" panose="02020603050405020304" pitchFamily="18" charset="0"/>
              </a:rPr>
              <a:t>positive</a:t>
            </a:r>
            <a:r>
              <a:rPr lang="nl-BE" sz="1800">
                <a:effectLst/>
                <a:latin typeface="Calibri" panose="020F0502020204030204" pitchFamily="34" charset="0"/>
                <a:ea typeface="Calibri" panose="020F0502020204030204" pitchFamily="34" charset="0"/>
                <a:cs typeface="Times New Roman" panose="02020603050405020304" pitchFamily="18" charset="0"/>
              </a:rPr>
              <a:t> of </a:t>
            </a:r>
            <a:r>
              <a:rPr lang="nl-BE" sz="1800" err="1">
                <a:effectLst/>
                <a:latin typeface="Calibri" panose="020F0502020204030204" pitchFamily="34" charset="0"/>
                <a:ea typeface="Calibri" panose="020F0502020204030204" pitchFamily="34" charset="0"/>
                <a:cs typeface="Times New Roman" panose="02020603050405020304" pitchFamily="18" charset="0"/>
              </a:rPr>
              <a:t>false</a:t>
            </a:r>
            <a:r>
              <a:rPr lang="nl-BE" sz="1800">
                <a:effectLst/>
                <a:latin typeface="Calibri" panose="020F0502020204030204" pitchFamily="34" charset="0"/>
                <a:ea typeface="Calibri" panose="020F0502020204030204" pitchFamily="34" charset="0"/>
                <a:cs typeface="Times New Roman" panose="02020603050405020304" pitchFamily="18" charset="0"/>
              </a:rPr>
              <a:t> </a:t>
            </a:r>
            <a:r>
              <a:rPr lang="nl-BE" sz="1800" err="1">
                <a:effectLst/>
                <a:latin typeface="Calibri" panose="020F0502020204030204" pitchFamily="34" charset="0"/>
                <a:ea typeface="Calibri" panose="020F0502020204030204" pitchFamily="34" charset="0"/>
                <a:cs typeface="Times New Roman" panose="02020603050405020304" pitchFamily="18" charset="0"/>
              </a:rPr>
              <a:t>positive</a:t>
            </a:r>
            <a:r>
              <a:rPr lang="nl-BE" sz="1800">
                <a:effectLst/>
                <a:latin typeface="Calibri" panose="020F0502020204030204" pitchFamily="34" charset="0"/>
                <a:ea typeface="Calibri" panose="020F0502020204030204" pitchFamily="34" charset="0"/>
                <a:cs typeface="Times New Roman" panose="02020603050405020304" pitchFamily="18" charset="0"/>
              </a:rPr>
              <a:t> is, maar gelukkig komt het relatief niet zoveel voor in vergelijking met de andere scores</a:t>
            </a:r>
          </a:p>
          <a:p>
            <a:endParaRPr lang="nl-BE"/>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29</a:t>
            </a:fld>
            <a:endParaRPr lang="en-GB"/>
          </a:p>
        </p:txBody>
      </p:sp>
    </p:spTree>
    <p:extLst>
      <p:ext uri="{BB962C8B-B14F-4D97-AF65-F5344CB8AC3E}">
        <p14:creationId xmlns:p14="http://schemas.microsoft.com/office/powerpoint/2010/main" val="7002111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800">
                <a:effectLst/>
                <a:latin typeface="Calibri" panose="020F0502020204030204" pitchFamily="34" charset="0"/>
                <a:ea typeface="Calibri" panose="020F0502020204030204" pitchFamily="34" charset="0"/>
                <a:cs typeface="Times New Roman" panose="02020603050405020304" pitchFamily="18" charset="0"/>
              </a:rPr>
              <a:t>Hier staan enkele voorbeelden van </a:t>
            </a:r>
            <a:r>
              <a:rPr lang="nl-BE" sz="1800" err="1">
                <a:effectLst/>
                <a:latin typeface="Calibri" panose="020F0502020204030204" pitchFamily="34" charset="0"/>
                <a:ea typeface="Calibri" panose="020F0502020204030204" pitchFamily="34" charset="0"/>
                <a:cs typeface="Times New Roman" panose="02020603050405020304" pitchFamily="18" charset="0"/>
              </a:rPr>
              <a:t>true</a:t>
            </a:r>
            <a:r>
              <a:rPr lang="nl-BE" sz="1800">
                <a:effectLst/>
                <a:latin typeface="Calibri" panose="020F0502020204030204" pitchFamily="34" charset="0"/>
                <a:ea typeface="Calibri" panose="020F0502020204030204" pitchFamily="34" charset="0"/>
                <a:cs typeface="Times New Roman" panose="02020603050405020304" pitchFamily="18" charset="0"/>
              </a:rPr>
              <a:t> </a:t>
            </a:r>
            <a:r>
              <a:rPr lang="nl-BE" sz="1800" err="1">
                <a:effectLst/>
                <a:latin typeface="Calibri" panose="020F0502020204030204" pitchFamily="34" charset="0"/>
                <a:ea typeface="Calibri" panose="020F0502020204030204" pitchFamily="34" charset="0"/>
                <a:cs typeface="Times New Roman" panose="02020603050405020304" pitchFamily="18" charset="0"/>
              </a:rPr>
              <a:t>positives</a:t>
            </a:r>
            <a:r>
              <a:rPr lang="nl-BE" sz="1800">
                <a:effectLst/>
                <a:latin typeface="Calibri" panose="020F0502020204030204" pitchFamily="34" charset="0"/>
                <a:ea typeface="Calibri" panose="020F0502020204030204" pitchFamily="34" charset="0"/>
                <a:cs typeface="Times New Roman" panose="02020603050405020304" pitchFamily="18" charset="0"/>
              </a:rPr>
              <a:t> in de </a:t>
            </a:r>
            <a:r>
              <a:rPr lang="nl-BE" sz="1800" err="1">
                <a:effectLst/>
                <a:latin typeface="Calibri" panose="020F0502020204030204" pitchFamily="34" charset="0"/>
                <a:ea typeface="Calibri" panose="020F0502020204030204" pitchFamily="34" charset="0"/>
                <a:cs typeface="Times New Roman" panose="02020603050405020304" pitchFamily="18" charset="0"/>
              </a:rPr>
              <a:t>videos</a:t>
            </a:r>
            <a:r>
              <a:rPr lang="nl-BE" sz="1800">
                <a:effectLst/>
                <a:latin typeface="Calibri" panose="020F0502020204030204" pitchFamily="34" charset="0"/>
                <a:ea typeface="Calibri" panose="020F0502020204030204" pitchFamily="34" charset="0"/>
                <a:cs typeface="Times New Roman" panose="02020603050405020304" pitchFamily="18" charset="0"/>
              </a:rPr>
              <a:t> met een zeer hoge score, de </a:t>
            </a:r>
            <a:r>
              <a:rPr lang="nl-BE" sz="1800" err="1">
                <a:effectLst/>
                <a:latin typeface="Calibri" panose="020F0502020204030204" pitchFamily="34" charset="0"/>
                <a:ea typeface="Calibri" panose="020F0502020204030204" pitchFamily="34" charset="0"/>
                <a:cs typeface="Times New Roman" panose="02020603050405020304" pitchFamily="18" charset="0"/>
              </a:rPr>
              <a:t>matcher</a:t>
            </a:r>
            <a:r>
              <a:rPr lang="nl-BE" sz="1800">
                <a:effectLst/>
                <a:latin typeface="Calibri" panose="020F0502020204030204" pitchFamily="34" charset="0"/>
                <a:ea typeface="Calibri" panose="020F0502020204030204" pitchFamily="34" charset="0"/>
                <a:cs typeface="Times New Roman" panose="02020603050405020304" pitchFamily="18" charset="0"/>
              </a:rPr>
              <a:t> kan zeer hoge scores halen indien de schilderijen goed gedetecteerd worden. Zelf met een rotatie kan er nog steeds bijna een perfecte score gekregen worden.</a:t>
            </a:r>
          </a:p>
          <a:p>
            <a:endParaRPr lang="nl-BE"/>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30</a:t>
            </a:fld>
            <a:endParaRPr lang="en-GB"/>
          </a:p>
        </p:txBody>
      </p:sp>
    </p:spTree>
    <p:extLst>
      <p:ext uri="{BB962C8B-B14F-4D97-AF65-F5344CB8AC3E}">
        <p14:creationId xmlns:p14="http://schemas.microsoft.com/office/powerpoint/2010/main" val="2184391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800">
                <a:effectLst/>
                <a:latin typeface="Calibri" panose="020F0502020204030204" pitchFamily="34" charset="0"/>
                <a:ea typeface="Calibri" panose="020F0502020204030204" pitchFamily="34" charset="0"/>
                <a:cs typeface="Times New Roman" panose="02020603050405020304" pitchFamily="18" charset="0"/>
              </a:rPr>
              <a:t>Dit zijn enkele voorbeelden met lage scores. De eerste heeft een score van 0.7. De score van 0.7 is verklaarbaar want het lijkt wel goed op elkaar. De volgende foto is gewoon door foute extractie. De reden voor de </a:t>
            </a:r>
            <a:r>
              <a:rPr lang="nl-BE" sz="1800" err="1">
                <a:effectLst/>
                <a:latin typeface="Calibri" panose="020F0502020204030204" pitchFamily="34" charset="0"/>
                <a:ea typeface="Calibri" panose="020F0502020204030204" pitchFamily="34" charset="0"/>
                <a:cs typeface="Times New Roman" panose="02020603050405020304" pitchFamily="18" charset="0"/>
              </a:rPr>
              <a:t>false</a:t>
            </a:r>
            <a:r>
              <a:rPr lang="nl-BE" sz="1800">
                <a:effectLst/>
                <a:latin typeface="Calibri" panose="020F0502020204030204" pitchFamily="34" charset="0"/>
                <a:ea typeface="Calibri" panose="020F0502020204030204" pitchFamily="34" charset="0"/>
                <a:cs typeface="Times New Roman" panose="02020603050405020304" pitchFamily="18" charset="0"/>
              </a:rPr>
              <a:t> </a:t>
            </a:r>
            <a:r>
              <a:rPr lang="nl-BE" sz="1800" err="1">
                <a:effectLst/>
                <a:latin typeface="Calibri" panose="020F0502020204030204" pitchFamily="34" charset="0"/>
                <a:ea typeface="Calibri" panose="020F0502020204030204" pitchFamily="34" charset="0"/>
                <a:cs typeface="Times New Roman" panose="02020603050405020304" pitchFamily="18" charset="0"/>
              </a:rPr>
              <a:t>positives</a:t>
            </a:r>
            <a:r>
              <a:rPr lang="nl-BE" sz="1800">
                <a:effectLst/>
                <a:latin typeface="Calibri" panose="020F0502020204030204" pitchFamily="34" charset="0"/>
                <a:ea typeface="Calibri" panose="020F0502020204030204" pitchFamily="34" charset="0"/>
                <a:cs typeface="Times New Roman" panose="02020603050405020304" pitchFamily="18" charset="0"/>
              </a:rPr>
              <a:t> is bijna altijd door een foute extractie, soms wordt er ook bijvoorbeeld de tekstblokken naast de schilderijen gedetecteerd. Het is niet erg als er zo een schilderij wordt gedetecteerd, de score moet gewoon laag zijn en dan maakt het eigenlijk niet uit.</a:t>
            </a:r>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31</a:t>
            </a:fld>
            <a:endParaRPr lang="en-GB"/>
          </a:p>
        </p:txBody>
      </p:sp>
    </p:spTree>
    <p:extLst>
      <p:ext uri="{BB962C8B-B14F-4D97-AF65-F5344CB8AC3E}">
        <p14:creationId xmlns:p14="http://schemas.microsoft.com/office/powerpoint/2010/main" val="825426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39A0A48-EDB1-4AFE-B1B7-10CE2A416496}" type="slidenum">
              <a:rPr lang="en-GB" smtClean="0"/>
              <a:t>5</a:t>
            </a:fld>
            <a:endParaRPr lang="en-GB"/>
          </a:p>
        </p:txBody>
      </p:sp>
    </p:spTree>
    <p:extLst>
      <p:ext uri="{BB962C8B-B14F-4D97-AF65-F5344CB8AC3E}">
        <p14:creationId xmlns:p14="http://schemas.microsoft.com/office/powerpoint/2010/main" val="38710615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aseline="0"/>
              <a:t>Om </a:t>
            </a:r>
            <a:r>
              <a:rPr lang="en-US" sz="2800" baseline="0" err="1"/>
              <a:t>een</a:t>
            </a:r>
            <a:r>
              <a:rPr lang="en-US" sz="2800" baseline="0"/>
              <a:t> </a:t>
            </a:r>
            <a:r>
              <a:rPr lang="en-US" sz="2800" baseline="0" err="1"/>
              <a:t>programma</a:t>
            </a:r>
            <a:r>
              <a:rPr lang="en-US" sz="2800" baseline="0"/>
              <a:t> </a:t>
            </a:r>
            <a:r>
              <a:rPr lang="en-US" sz="2800" baseline="0" err="1"/>
              <a:t>te</a:t>
            </a:r>
            <a:r>
              <a:rPr lang="en-US" sz="2800" baseline="0"/>
              <a:t> </a:t>
            </a:r>
            <a:r>
              <a:rPr lang="en-US" sz="2800" baseline="0" err="1"/>
              <a:t>maken</a:t>
            </a:r>
            <a:r>
              <a:rPr lang="en-US" sz="2800" baseline="0"/>
              <a:t> </a:t>
            </a:r>
            <a:r>
              <a:rPr lang="en-US" sz="2800" baseline="0" err="1"/>
              <a:t>dat</a:t>
            </a:r>
            <a:r>
              <a:rPr lang="en-US" sz="2800" baseline="0"/>
              <a:t> de </a:t>
            </a:r>
            <a:r>
              <a:rPr lang="en-US" sz="2800" baseline="0" err="1"/>
              <a:t>locatie</a:t>
            </a:r>
            <a:r>
              <a:rPr lang="en-US" sz="2800" baseline="0"/>
              <a:t> van de </a:t>
            </a:r>
            <a:r>
              <a:rPr lang="en-US" sz="2800" baseline="0" err="1"/>
              <a:t>gebruiker</a:t>
            </a:r>
            <a:r>
              <a:rPr lang="en-US" sz="2800" baseline="0"/>
              <a:t> </a:t>
            </a:r>
            <a:r>
              <a:rPr lang="en-US" sz="2800" baseline="0" err="1"/>
              <a:t>bepaalt</a:t>
            </a:r>
            <a:r>
              <a:rPr lang="en-US" sz="2800" baseline="0"/>
              <a:t> </a:t>
            </a:r>
            <a:r>
              <a:rPr lang="en-US" sz="2800" baseline="0" err="1"/>
              <a:t>aan</a:t>
            </a:r>
            <a:r>
              <a:rPr lang="en-US" sz="2800" baseline="0"/>
              <a:t> de hand van de video </a:t>
            </a:r>
            <a:r>
              <a:rPr lang="en-US" sz="2800" baseline="0" err="1"/>
              <a:t>beelden</a:t>
            </a:r>
            <a:r>
              <a:rPr lang="en-US" sz="2800" baseline="0"/>
              <a:t>, is er </a:t>
            </a:r>
            <a:r>
              <a:rPr lang="en-US" sz="2800" baseline="0" err="1"/>
              <a:t>gebruik</a:t>
            </a:r>
            <a:r>
              <a:rPr lang="en-US" sz="2800" baseline="0"/>
              <a:t> </a:t>
            </a:r>
            <a:r>
              <a:rPr lang="en-US" sz="2800" baseline="0" err="1"/>
              <a:t>gemaakt</a:t>
            </a:r>
            <a:r>
              <a:rPr lang="en-US" sz="2800" baseline="0"/>
              <a:t> van het Hidden Markov Model. </a:t>
            </a:r>
            <a:r>
              <a:rPr lang="nl-NL" sz="2800" baseline="0"/>
              <a:t> Een </a:t>
            </a:r>
            <a:r>
              <a:rPr lang="nl-NL" sz="2800" baseline="0" err="1"/>
              <a:t>Markov-model</a:t>
            </a:r>
            <a:r>
              <a:rPr lang="nl-NL" sz="2800" baseline="0"/>
              <a:t> is een stochastisch model dat wordt gebruikt om een systeem met pseudo-willekeurig toestandsveranderingen te modelleren.  </a:t>
            </a:r>
          </a:p>
          <a:p>
            <a:endParaRPr lang="nl-NL" sz="2800" baseline="0"/>
          </a:p>
          <a:p>
            <a:r>
              <a:rPr lang="en-US" sz="2800" baseline="0"/>
              <a:t>Het HMM </a:t>
            </a:r>
            <a:r>
              <a:rPr lang="nl-NL" sz="2800" baseline="0"/>
              <a:t>gaat er vanuit dat het systeem dat gemodelleerd wordt een </a:t>
            </a:r>
            <a:r>
              <a:rPr lang="nl-NL" sz="2800" baseline="0" err="1"/>
              <a:t>Markov-proces</a:t>
            </a:r>
            <a:r>
              <a:rPr lang="nl-NL" sz="2800" baseline="0"/>
              <a:t> is, waarvan de toestanden verborgen zijn. Naast de verborgen toestanden bevat het model ook een waarneembaar proces waarvan het resultaat wordt </a:t>
            </a:r>
            <a:r>
              <a:rPr lang="nl-NL" sz="2800" baseline="0" err="1"/>
              <a:t>be</a:t>
            </a:r>
            <a:r>
              <a:rPr lang="nl-BE" sz="2800" baseline="0"/>
              <a:t>ï</a:t>
            </a:r>
            <a:r>
              <a:rPr lang="fr-BE" sz="2800" baseline="0"/>
              <a:t>nvloed door het verborgen </a:t>
            </a:r>
            <a:r>
              <a:rPr lang="en-US" sz="2800" baseline="0"/>
              <a:t>Markov process. Door </a:t>
            </a:r>
            <a:r>
              <a:rPr lang="en-US" sz="2800" baseline="0" err="1"/>
              <a:t>middel</a:t>
            </a:r>
            <a:r>
              <a:rPr lang="en-US" sz="2800" baseline="0"/>
              <a:t> van de reeks </a:t>
            </a:r>
            <a:r>
              <a:rPr lang="en-US" sz="2800" baseline="0" err="1"/>
              <a:t>observaties</a:t>
            </a:r>
            <a:r>
              <a:rPr lang="en-US" sz="2800" baseline="0"/>
              <a:t> </a:t>
            </a:r>
            <a:r>
              <a:rPr lang="en-US" sz="2800" baseline="0" err="1"/>
              <a:t>bepaalt</a:t>
            </a:r>
            <a:r>
              <a:rPr lang="en-US" sz="2800" baseline="0"/>
              <a:t> het hmm de </a:t>
            </a:r>
            <a:r>
              <a:rPr lang="en-US" sz="2800" baseline="0" err="1"/>
              <a:t>meest</a:t>
            </a:r>
            <a:r>
              <a:rPr lang="en-US" sz="2800" baseline="0"/>
              <a:t> </a:t>
            </a:r>
            <a:r>
              <a:rPr lang="en-US" sz="2800" baseline="0" err="1"/>
              <a:t>waarschijnlijke</a:t>
            </a:r>
            <a:r>
              <a:rPr lang="en-US" sz="2800" baseline="0"/>
              <a:t> </a:t>
            </a:r>
            <a:r>
              <a:rPr lang="en-US" sz="2800" baseline="0" err="1"/>
              <a:t>opeenvolging</a:t>
            </a:r>
            <a:r>
              <a:rPr lang="en-US" sz="2800" baseline="0"/>
              <a:t> van </a:t>
            </a:r>
            <a:r>
              <a:rPr lang="en-US" sz="2800" baseline="0" err="1"/>
              <a:t>onderliggende</a:t>
            </a:r>
            <a:r>
              <a:rPr lang="en-US" sz="2800" baseline="0"/>
              <a:t> </a:t>
            </a:r>
            <a:r>
              <a:rPr lang="en-US" sz="2800" baseline="0" err="1"/>
              <a:t>toestanden</a:t>
            </a:r>
            <a:r>
              <a:rPr lang="en-US" sz="2800" baseline="0"/>
              <a:t>. </a:t>
            </a:r>
          </a:p>
          <a:p>
            <a:endParaRPr lang="en-US" sz="2800" baseline="0"/>
          </a:p>
          <a:p>
            <a:r>
              <a:rPr lang="nl-NL" sz="2800" baseline="0"/>
              <a:t>In dit specifieke lokalisatieprobleem bestaan de verborgen staten uit de zalen waar de bezoeker zich doorheen beweegt.</a:t>
            </a:r>
          </a:p>
          <a:p>
            <a:r>
              <a:rPr lang="nl-NL" sz="2800" baseline="0"/>
              <a:t>Het </a:t>
            </a:r>
            <a:r>
              <a:rPr lang="nl-NL" sz="2800" baseline="0" err="1"/>
              <a:t>oberserveerbaar</a:t>
            </a:r>
            <a:r>
              <a:rPr lang="nl-NL" sz="2800" baseline="0"/>
              <a:t> proces bestaat uit de verkregen matching scores met de </a:t>
            </a:r>
            <a:r>
              <a:rPr lang="nl-NL" sz="2800" baseline="0" err="1"/>
              <a:t>daarbijhorende</a:t>
            </a:r>
            <a:r>
              <a:rPr lang="nl-NL" sz="2800" baseline="0"/>
              <a:t> match uit de database uit beelden van de video’s. </a:t>
            </a:r>
          </a:p>
          <a:p>
            <a:endParaRPr lang="en-US" sz="2800" baseline="0"/>
          </a:p>
          <a:p>
            <a:r>
              <a:rPr lang="en-US" sz="2800" baseline="0"/>
              <a:t>In de </a:t>
            </a:r>
            <a:r>
              <a:rPr lang="en-US" sz="2800" baseline="0" err="1"/>
              <a:t>volgende</a:t>
            </a:r>
            <a:r>
              <a:rPr lang="en-US" sz="2800" baseline="0"/>
              <a:t> slides </a:t>
            </a:r>
            <a:r>
              <a:rPr lang="en-US" sz="2800" baseline="0" err="1"/>
              <a:t>wordt</a:t>
            </a:r>
            <a:r>
              <a:rPr lang="en-US" sz="2800" baseline="0"/>
              <a:t> </a:t>
            </a:r>
            <a:r>
              <a:rPr lang="en-US" sz="2800" baseline="0" err="1"/>
              <a:t>gekeken</a:t>
            </a:r>
            <a:r>
              <a:rPr lang="en-US" sz="2800" baseline="0"/>
              <a:t> </a:t>
            </a:r>
            <a:r>
              <a:rPr lang="en-US" sz="2800" baseline="0" err="1"/>
              <a:t>welke</a:t>
            </a:r>
            <a:r>
              <a:rPr lang="en-US" sz="2800" baseline="0"/>
              <a:t> </a:t>
            </a:r>
            <a:r>
              <a:rPr lang="en-US" sz="2800" baseline="0" err="1"/>
              <a:t>verschillende</a:t>
            </a:r>
            <a:r>
              <a:rPr lang="en-US" sz="2800" baseline="0"/>
              <a:t> </a:t>
            </a:r>
            <a:r>
              <a:rPr lang="en-US" sz="2800" baseline="0" err="1"/>
              <a:t>componenten</a:t>
            </a:r>
            <a:r>
              <a:rPr lang="en-US" sz="2800" baseline="0"/>
              <a:t> </a:t>
            </a:r>
            <a:r>
              <a:rPr lang="en-US" sz="2800" baseline="0" err="1"/>
              <a:t>gebruikt</a:t>
            </a:r>
            <a:r>
              <a:rPr lang="en-US" sz="2800" baseline="0"/>
              <a:t> </a:t>
            </a:r>
            <a:r>
              <a:rPr lang="en-US" sz="2800" baseline="0" err="1"/>
              <a:t>worden</a:t>
            </a:r>
            <a:r>
              <a:rPr lang="en-US" sz="2800" baseline="0"/>
              <a:t> om </a:t>
            </a:r>
            <a:r>
              <a:rPr lang="en-US" sz="2800" baseline="0" err="1"/>
              <a:t>aan</a:t>
            </a:r>
            <a:r>
              <a:rPr lang="en-US" sz="2800" baseline="0"/>
              <a:t> de hand van het HMM de </a:t>
            </a:r>
            <a:r>
              <a:rPr lang="en-US" sz="2800" baseline="0" err="1"/>
              <a:t>locatie</a:t>
            </a:r>
            <a:r>
              <a:rPr lang="en-US" sz="2800" baseline="0"/>
              <a:t> </a:t>
            </a:r>
            <a:r>
              <a:rPr lang="en-US" sz="2800" baseline="0" err="1"/>
              <a:t>te</a:t>
            </a:r>
            <a:r>
              <a:rPr lang="en-US" sz="2800" baseline="0"/>
              <a:t> </a:t>
            </a:r>
            <a:r>
              <a:rPr lang="en-US" sz="2800" baseline="0" err="1"/>
              <a:t>bepalen</a:t>
            </a:r>
            <a:r>
              <a:rPr lang="en-US" sz="2800" baseline="0"/>
              <a:t>.</a:t>
            </a:r>
            <a:endParaRPr lang="nl-NL" sz="2800" baseline="0"/>
          </a:p>
        </p:txBody>
      </p:sp>
      <p:sp>
        <p:nvSpPr>
          <p:cNvPr id="4" name="Slide Number Placeholder 3"/>
          <p:cNvSpPr>
            <a:spLocks noGrp="1"/>
          </p:cNvSpPr>
          <p:nvPr>
            <p:ph type="sldNum" sz="quarter" idx="5"/>
          </p:nvPr>
        </p:nvSpPr>
        <p:spPr/>
        <p:txBody>
          <a:bodyPr/>
          <a:lstStyle/>
          <a:p>
            <a:fld id="{539A0A48-EDB1-4AFE-B1B7-10CE2A416496}" type="slidenum">
              <a:rPr lang="en-GB" smtClean="0"/>
              <a:t>33</a:t>
            </a:fld>
            <a:endParaRPr lang="en-GB"/>
          </a:p>
        </p:txBody>
      </p:sp>
    </p:spTree>
    <p:extLst>
      <p:ext uri="{BB962C8B-B14F-4D97-AF65-F5344CB8AC3E}">
        <p14:creationId xmlns:p14="http://schemas.microsoft.com/office/powerpoint/2010/main" val="15899305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 </a:t>
            </a:r>
            <a:r>
              <a:rPr lang="en-US" err="1"/>
              <a:t>eerste</a:t>
            </a:r>
            <a:r>
              <a:rPr lang="en-US"/>
              <a:t> component die </a:t>
            </a:r>
            <a:r>
              <a:rPr lang="en-US" err="1"/>
              <a:t>wordt</a:t>
            </a:r>
            <a:r>
              <a:rPr lang="en-US"/>
              <a:t> </a:t>
            </a:r>
            <a:r>
              <a:rPr lang="en-US" err="1"/>
              <a:t>opgesteld</a:t>
            </a:r>
            <a:r>
              <a:rPr lang="en-US"/>
              <a:t> is de </a:t>
            </a:r>
            <a:r>
              <a:rPr lang="en-US" err="1"/>
              <a:t>transitie</a:t>
            </a:r>
            <a:r>
              <a:rPr lang="en-US"/>
              <a:t> matrix. De </a:t>
            </a:r>
            <a:r>
              <a:rPr lang="en-US" err="1"/>
              <a:t>transitie</a:t>
            </a:r>
            <a:r>
              <a:rPr lang="en-US"/>
              <a:t> matrix </a:t>
            </a:r>
            <a:r>
              <a:rPr lang="en-US" err="1"/>
              <a:t>representeert</a:t>
            </a:r>
            <a:r>
              <a:rPr lang="en-US"/>
              <a:t> de </a:t>
            </a:r>
            <a:r>
              <a:rPr lang="en-US" err="1"/>
              <a:t>kansen</a:t>
            </a:r>
            <a:r>
              <a:rPr lang="en-US"/>
              <a:t> van hoe </a:t>
            </a:r>
            <a:r>
              <a:rPr lang="en-US" err="1"/>
              <a:t>waarschijnlijk</a:t>
            </a:r>
            <a:r>
              <a:rPr lang="en-US"/>
              <a:t> het is om over </a:t>
            </a:r>
            <a:r>
              <a:rPr lang="en-US" err="1"/>
              <a:t>te</a:t>
            </a:r>
            <a:r>
              <a:rPr lang="en-US"/>
              <a:t> </a:t>
            </a:r>
            <a:r>
              <a:rPr lang="en-US" err="1"/>
              <a:t>gaan</a:t>
            </a:r>
            <a:r>
              <a:rPr lang="en-US"/>
              <a:t> </a:t>
            </a:r>
            <a:r>
              <a:rPr lang="en-US" err="1"/>
              <a:t>naar</a:t>
            </a:r>
            <a:r>
              <a:rPr lang="en-US"/>
              <a:t> </a:t>
            </a:r>
            <a:r>
              <a:rPr lang="en-US" err="1"/>
              <a:t>een</a:t>
            </a:r>
            <a:r>
              <a:rPr lang="en-US"/>
              <a:t> </a:t>
            </a:r>
            <a:r>
              <a:rPr lang="en-US" err="1"/>
              <a:t>andere</a:t>
            </a:r>
            <a:r>
              <a:rPr lang="en-US"/>
              <a:t> </a:t>
            </a:r>
            <a:r>
              <a:rPr lang="en-US" err="1"/>
              <a:t>toestand</a:t>
            </a:r>
            <a:r>
              <a:rPr lang="en-US"/>
              <a:t> in </a:t>
            </a:r>
            <a:r>
              <a:rPr lang="en-US" err="1"/>
              <a:t>een</a:t>
            </a:r>
            <a:r>
              <a:rPr lang="en-US"/>
              <a:t> </a:t>
            </a:r>
            <a:r>
              <a:rPr lang="en-US" err="1"/>
              <a:t>volgend</a:t>
            </a:r>
            <a:r>
              <a:rPr lang="en-US"/>
              <a:t> </a:t>
            </a:r>
            <a:r>
              <a:rPr lang="en-US" err="1"/>
              <a:t>tijdstip</a:t>
            </a:r>
            <a:r>
              <a:rPr lang="en-US"/>
              <a:t>. </a:t>
            </a:r>
          </a:p>
          <a:p>
            <a:r>
              <a:rPr lang="en-US" err="1"/>
              <a:t>Aangezien</a:t>
            </a:r>
            <a:r>
              <a:rPr lang="en-US"/>
              <a:t> het </a:t>
            </a:r>
            <a:r>
              <a:rPr lang="en-US" err="1"/>
              <a:t>een</a:t>
            </a:r>
            <a:r>
              <a:rPr lang="en-US"/>
              <a:t> Markov model is, </a:t>
            </a:r>
            <a:r>
              <a:rPr lang="en-US" err="1"/>
              <a:t>kan</a:t>
            </a:r>
            <a:r>
              <a:rPr lang="en-US"/>
              <a:t> er </a:t>
            </a:r>
            <a:r>
              <a:rPr lang="en-US" err="1"/>
              <a:t>gebruik</a:t>
            </a:r>
            <a:r>
              <a:rPr lang="en-US"/>
              <a:t> </a:t>
            </a:r>
            <a:r>
              <a:rPr lang="en-US" err="1"/>
              <a:t>gemaakt</a:t>
            </a:r>
            <a:r>
              <a:rPr lang="en-US"/>
              <a:t> </a:t>
            </a:r>
            <a:r>
              <a:rPr lang="en-US" err="1"/>
              <a:t>worden</a:t>
            </a:r>
            <a:r>
              <a:rPr lang="en-US"/>
              <a:t> van de </a:t>
            </a:r>
            <a:r>
              <a:rPr lang="en-US" err="1"/>
              <a:t>Markoveigenschap</a:t>
            </a:r>
            <a:r>
              <a:rPr lang="en-US"/>
              <a:t> </a:t>
            </a:r>
            <a:r>
              <a:rPr lang="en-US" err="1"/>
              <a:t>en</a:t>
            </a:r>
            <a:r>
              <a:rPr lang="en-US"/>
              <a:t> </a:t>
            </a:r>
            <a:r>
              <a:rPr lang="en-US" err="1"/>
              <a:t>hangt</a:t>
            </a:r>
            <a:r>
              <a:rPr lang="en-US"/>
              <a:t> de </a:t>
            </a:r>
            <a:r>
              <a:rPr lang="en-US" err="1"/>
              <a:t>transitie</a:t>
            </a:r>
            <a:r>
              <a:rPr lang="en-US"/>
              <a:t> </a:t>
            </a:r>
            <a:r>
              <a:rPr lang="en-US" err="1"/>
              <a:t>enkel</a:t>
            </a:r>
            <a:r>
              <a:rPr lang="en-US"/>
              <a:t> </a:t>
            </a:r>
            <a:r>
              <a:rPr lang="en-US" err="1"/>
              <a:t>af</a:t>
            </a:r>
            <a:r>
              <a:rPr lang="en-US"/>
              <a:t> van de </a:t>
            </a:r>
            <a:r>
              <a:rPr lang="en-US" err="1"/>
              <a:t>huidige</a:t>
            </a:r>
            <a:r>
              <a:rPr lang="en-US"/>
              <a:t> </a:t>
            </a:r>
            <a:r>
              <a:rPr lang="en-US" err="1"/>
              <a:t>staat</a:t>
            </a:r>
            <a:r>
              <a:rPr lang="en-US"/>
              <a:t> </a:t>
            </a:r>
            <a:r>
              <a:rPr lang="en-US" err="1"/>
              <a:t>en</a:t>
            </a:r>
            <a:r>
              <a:rPr lang="en-US"/>
              <a:t> </a:t>
            </a:r>
            <a:r>
              <a:rPr lang="en-US" err="1"/>
              <a:t>niet</a:t>
            </a:r>
            <a:r>
              <a:rPr lang="en-US"/>
              <a:t> van </a:t>
            </a:r>
            <a:r>
              <a:rPr lang="en-US" err="1"/>
              <a:t>staten</a:t>
            </a:r>
            <a:r>
              <a:rPr lang="en-US"/>
              <a:t> in het </a:t>
            </a:r>
            <a:r>
              <a:rPr lang="en-US" err="1"/>
              <a:t>verleden</a:t>
            </a:r>
            <a:r>
              <a:rPr lang="en-US"/>
              <a:t>.</a:t>
            </a:r>
          </a:p>
          <a:p>
            <a:r>
              <a:rPr lang="en-US"/>
              <a:t>De </a:t>
            </a:r>
            <a:r>
              <a:rPr lang="en-US" err="1"/>
              <a:t>exacte</a:t>
            </a:r>
            <a:r>
              <a:rPr lang="en-US"/>
              <a:t> </a:t>
            </a:r>
            <a:r>
              <a:rPr lang="en-US" err="1"/>
              <a:t>kansen</a:t>
            </a:r>
            <a:r>
              <a:rPr lang="en-US"/>
              <a:t> van </a:t>
            </a:r>
            <a:r>
              <a:rPr lang="en-US" err="1"/>
              <a:t>overgang</a:t>
            </a:r>
            <a:r>
              <a:rPr lang="en-US"/>
              <a:t> </a:t>
            </a:r>
            <a:r>
              <a:rPr lang="en-US" err="1"/>
              <a:t>zijn</a:t>
            </a:r>
            <a:r>
              <a:rPr lang="en-US"/>
              <a:t> </a:t>
            </a:r>
            <a:r>
              <a:rPr lang="en-US" err="1"/>
              <a:t>niet</a:t>
            </a:r>
            <a:r>
              <a:rPr lang="en-US"/>
              <a:t> </a:t>
            </a:r>
            <a:r>
              <a:rPr lang="en-US" err="1"/>
              <a:t>geweten</a:t>
            </a:r>
            <a:r>
              <a:rPr lang="en-US"/>
              <a:t>, maar </a:t>
            </a:r>
            <a:r>
              <a:rPr lang="en-US" err="1"/>
              <a:t>zijn</a:t>
            </a:r>
            <a:r>
              <a:rPr lang="en-US"/>
              <a:t> </a:t>
            </a:r>
            <a:r>
              <a:rPr lang="en-US" err="1"/>
              <a:t>bepaald</a:t>
            </a:r>
            <a:r>
              <a:rPr lang="en-US"/>
              <a:t> op basis van </a:t>
            </a:r>
            <a:r>
              <a:rPr lang="en-US" err="1"/>
              <a:t>ondervindingen</a:t>
            </a:r>
            <a:r>
              <a:rPr lang="en-US"/>
              <a:t>. </a:t>
            </a:r>
          </a:p>
          <a:p>
            <a:endParaRPr lang="en-US"/>
          </a:p>
          <a:p>
            <a:r>
              <a:rPr lang="en-US" err="1"/>
              <a:t>Gemiddeld</a:t>
            </a:r>
            <a:r>
              <a:rPr lang="en-US"/>
              <a:t> </a:t>
            </a:r>
            <a:r>
              <a:rPr lang="en-US" err="1"/>
              <a:t>genomen</a:t>
            </a:r>
            <a:r>
              <a:rPr lang="en-US"/>
              <a:t> </a:t>
            </a:r>
            <a:r>
              <a:rPr lang="en-US" err="1"/>
              <a:t>wordt</a:t>
            </a:r>
            <a:r>
              <a:rPr lang="en-US"/>
              <a:t> er </a:t>
            </a:r>
            <a:r>
              <a:rPr lang="en-US" err="1"/>
              <a:t>een</a:t>
            </a:r>
            <a:r>
              <a:rPr lang="en-US"/>
              <a:t> </a:t>
            </a:r>
            <a:r>
              <a:rPr lang="en-US" err="1"/>
              <a:t>beeld</a:t>
            </a:r>
            <a:r>
              <a:rPr lang="en-US"/>
              <a:t> </a:t>
            </a:r>
            <a:r>
              <a:rPr lang="en-US" err="1"/>
              <a:t>geanalyseerd</a:t>
            </a:r>
            <a:r>
              <a:rPr lang="en-US"/>
              <a:t> om de 10 </a:t>
            </a:r>
            <a:r>
              <a:rPr lang="en-US" err="1"/>
              <a:t>seconden</a:t>
            </a:r>
            <a:r>
              <a:rPr lang="en-US"/>
              <a:t>. De </a:t>
            </a:r>
            <a:r>
              <a:rPr lang="en-US" err="1"/>
              <a:t>kansen</a:t>
            </a:r>
            <a:r>
              <a:rPr lang="en-US"/>
              <a:t> voor </a:t>
            </a:r>
            <a:r>
              <a:rPr lang="en-US" err="1"/>
              <a:t>transitities</a:t>
            </a:r>
            <a:r>
              <a:rPr lang="en-US"/>
              <a:t> </a:t>
            </a:r>
            <a:r>
              <a:rPr lang="en-US" err="1"/>
              <a:t>zijn</a:t>
            </a:r>
            <a:r>
              <a:rPr lang="en-US"/>
              <a:t> </a:t>
            </a:r>
            <a:r>
              <a:rPr lang="en-US" err="1"/>
              <a:t>bepaald</a:t>
            </a:r>
            <a:r>
              <a:rPr lang="en-US"/>
              <a:t> voor </a:t>
            </a:r>
            <a:r>
              <a:rPr lang="en-US" err="1"/>
              <a:t>dit</a:t>
            </a:r>
            <a:r>
              <a:rPr lang="en-US"/>
              <a:t> interval. Met 60% </a:t>
            </a:r>
            <a:r>
              <a:rPr lang="en-US" err="1"/>
              <a:t>kans</a:t>
            </a:r>
            <a:r>
              <a:rPr lang="en-US"/>
              <a:t> </a:t>
            </a:r>
            <a:r>
              <a:rPr lang="en-US" err="1"/>
              <a:t>blijft</a:t>
            </a:r>
            <a:r>
              <a:rPr lang="en-US"/>
              <a:t> de </a:t>
            </a:r>
            <a:r>
              <a:rPr lang="en-US" err="1"/>
              <a:t>gebruiker</a:t>
            </a:r>
            <a:r>
              <a:rPr lang="en-US"/>
              <a:t> in </a:t>
            </a:r>
            <a:r>
              <a:rPr lang="en-US" err="1"/>
              <a:t>dezelfde</a:t>
            </a:r>
            <a:r>
              <a:rPr lang="en-US"/>
              <a:t> </a:t>
            </a:r>
            <a:r>
              <a:rPr lang="en-US" err="1"/>
              <a:t>zaal</a:t>
            </a:r>
            <a:r>
              <a:rPr lang="en-US"/>
              <a:t>. 30% is </a:t>
            </a:r>
            <a:r>
              <a:rPr lang="en-US" err="1"/>
              <a:t>verdeeld</a:t>
            </a:r>
            <a:r>
              <a:rPr lang="en-US"/>
              <a:t> over alle </a:t>
            </a:r>
            <a:r>
              <a:rPr lang="en-US" err="1"/>
              <a:t>buren</a:t>
            </a:r>
            <a:r>
              <a:rPr lang="en-US"/>
              <a:t> van de </a:t>
            </a:r>
            <a:r>
              <a:rPr lang="en-US" err="1"/>
              <a:t>huidige</a:t>
            </a:r>
            <a:r>
              <a:rPr lang="en-US"/>
              <a:t> </a:t>
            </a:r>
            <a:r>
              <a:rPr lang="en-US" err="1"/>
              <a:t>zaal</a:t>
            </a:r>
            <a:r>
              <a:rPr lang="en-US"/>
              <a:t>, wat </a:t>
            </a:r>
            <a:r>
              <a:rPr lang="en-US" err="1"/>
              <a:t>inhoud</a:t>
            </a:r>
            <a:r>
              <a:rPr lang="en-US"/>
              <a:t> </a:t>
            </a:r>
            <a:r>
              <a:rPr lang="en-US" err="1"/>
              <a:t>dat</a:t>
            </a:r>
            <a:r>
              <a:rPr lang="en-US"/>
              <a:t> </a:t>
            </a:r>
            <a:r>
              <a:rPr lang="en-US" err="1"/>
              <a:t>elke</a:t>
            </a:r>
            <a:r>
              <a:rPr lang="en-US"/>
              <a:t> </a:t>
            </a:r>
            <a:r>
              <a:rPr lang="en-US" err="1"/>
              <a:t>zaal</a:t>
            </a:r>
            <a:r>
              <a:rPr lang="en-US"/>
              <a:t> die </a:t>
            </a:r>
            <a:r>
              <a:rPr lang="en-US" err="1"/>
              <a:t>aangrenst</a:t>
            </a:r>
            <a:r>
              <a:rPr lang="en-US"/>
              <a:t>, </a:t>
            </a:r>
            <a:r>
              <a:rPr lang="en-US" err="1"/>
              <a:t>een</a:t>
            </a:r>
            <a:r>
              <a:rPr lang="en-US"/>
              <a:t> </a:t>
            </a:r>
            <a:r>
              <a:rPr lang="en-US" err="1"/>
              <a:t>kans</a:t>
            </a:r>
            <a:r>
              <a:rPr lang="en-US"/>
              <a:t> </a:t>
            </a:r>
            <a:r>
              <a:rPr lang="en-US" err="1"/>
              <a:t>heeft</a:t>
            </a:r>
            <a:r>
              <a:rPr lang="en-US"/>
              <a:t> van 0.3 </a:t>
            </a:r>
            <a:r>
              <a:rPr lang="en-US" err="1"/>
              <a:t>gedeeld</a:t>
            </a:r>
            <a:r>
              <a:rPr lang="en-US"/>
              <a:t> door het </a:t>
            </a:r>
            <a:r>
              <a:rPr lang="en-US" err="1"/>
              <a:t>aantal</a:t>
            </a:r>
            <a:r>
              <a:rPr lang="en-US"/>
              <a:t> </a:t>
            </a:r>
            <a:r>
              <a:rPr lang="en-US" err="1"/>
              <a:t>buren</a:t>
            </a:r>
            <a:r>
              <a:rPr lang="en-US"/>
              <a:t> van de </a:t>
            </a:r>
            <a:r>
              <a:rPr lang="en-US" err="1"/>
              <a:t>zaal</a:t>
            </a:r>
            <a:r>
              <a:rPr lang="en-US"/>
              <a:t>. De </a:t>
            </a:r>
            <a:r>
              <a:rPr lang="en-US" err="1"/>
              <a:t>overige</a:t>
            </a:r>
            <a:r>
              <a:rPr lang="en-US"/>
              <a:t> </a:t>
            </a:r>
            <a:r>
              <a:rPr lang="en-US" err="1"/>
              <a:t>kans</a:t>
            </a:r>
            <a:r>
              <a:rPr lang="en-US"/>
              <a:t> van 0.1 </a:t>
            </a:r>
            <a:r>
              <a:rPr lang="en-US" err="1"/>
              <a:t>wordt</a:t>
            </a:r>
            <a:r>
              <a:rPr lang="en-US"/>
              <a:t> </a:t>
            </a:r>
            <a:r>
              <a:rPr lang="en-US" err="1"/>
              <a:t>verdeeld</a:t>
            </a:r>
            <a:r>
              <a:rPr lang="en-US"/>
              <a:t> over alle </a:t>
            </a:r>
            <a:r>
              <a:rPr lang="en-US" err="1"/>
              <a:t>buren</a:t>
            </a:r>
            <a:r>
              <a:rPr lang="en-US"/>
              <a:t> die 1 </a:t>
            </a:r>
            <a:r>
              <a:rPr lang="en-US" err="1"/>
              <a:t>zaal</a:t>
            </a:r>
            <a:r>
              <a:rPr lang="en-US"/>
              <a:t> </a:t>
            </a:r>
            <a:r>
              <a:rPr lang="en-US" err="1"/>
              <a:t>verwijderd</a:t>
            </a:r>
            <a:r>
              <a:rPr lang="en-US"/>
              <a:t> </a:t>
            </a:r>
            <a:r>
              <a:rPr lang="en-US" err="1"/>
              <a:t>zijn</a:t>
            </a:r>
            <a:r>
              <a:rPr lang="en-US"/>
              <a:t> van de </a:t>
            </a:r>
            <a:r>
              <a:rPr lang="en-US" err="1"/>
              <a:t>buren</a:t>
            </a:r>
            <a:r>
              <a:rPr lang="en-US"/>
              <a:t> van </a:t>
            </a:r>
            <a:r>
              <a:rPr lang="en-US" err="1"/>
              <a:t>een</a:t>
            </a:r>
            <a:r>
              <a:rPr lang="en-US"/>
              <a:t> </a:t>
            </a:r>
            <a:r>
              <a:rPr lang="en-US" err="1"/>
              <a:t>zaal</a:t>
            </a:r>
            <a:r>
              <a:rPr lang="en-US"/>
              <a:t>. Alle </a:t>
            </a:r>
            <a:r>
              <a:rPr lang="en-US" err="1"/>
              <a:t>andere</a:t>
            </a:r>
            <a:r>
              <a:rPr lang="en-US"/>
              <a:t> </a:t>
            </a:r>
            <a:r>
              <a:rPr lang="en-US" err="1"/>
              <a:t>zalen</a:t>
            </a:r>
            <a:r>
              <a:rPr lang="en-US"/>
              <a:t> </a:t>
            </a:r>
            <a:r>
              <a:rPr lang="en-US" err="1"/>
              <a:t>krijgen</a:t>
            </a:r>
            <a:r>
              <a:rPr lang="en-US"/>
              <a:t> </a:t>
            </a:r>
            <a:r>
              <a:rPr lang="en-US" err="1"/>
              <a:t>een</a:t>
            </a:r>
            <a:r>
              <a:rPr lang="en-US"/>
              <a:t> </a:t>
            </a:r>
            <a:r>
              <a:rPr lang="en-US" err="1"/>
              <a:t>kans</a:t>
            </a:r>
            <a:r>
              <a:rPr lang="en-US"/>
              <a:t> van 0 in de </a:t>
            </a:r>
            <a:r>
              <a:rPr lang="en-US" err="1"/>
              <a:t>transitie</a:t>
            </a:r>
            <a:r>
              <a:rPr lang="en-US"/>
              <a:t> matrix. </a:t>
            </a:r>
          </a:p>
          <a:p>
            <a:endParaRPr lang="en-US"/>
          </a:p>
          <a:p>
            <a:r>
              <a:rPr lang="en-US"/>
              <a:t>Het </a:t>
            </a:r>
            <a:r>
              <a:rPr lang="en-US" err="1"/>
              <a:t>opgestelde</a:t>
            </a:r>
            <a:r>
              <a:rPr lang="en-US"/>
              <a:t> model </a:t>
            </a:r>
            <a:r>
              <a:rPr lang="en-US" err="1"/>
              <a:t>dat</a:t>
            </a:r>
            <a:r>
              <a:rPr lang="en-US"/>
              <a:t> </a:t>
            </a:r>
            <a:r>
              <a:rPr lang="en-US" err="1"/>
              <a:t>gekozen</a:t>
            </a:r>
            <a:r>
              <a:rPr lang="en-US"/>
              <a:t> is, is </a:t>
            </a:r>
            <a:r>
              <a:rPr lang="en-US" err="1"/>
              <a:t>zaal</a:t>
            </a:r>
            <a:r>
              <a:rPr lang="en-US"/>
              <a:t> </a:t>
            </a:r>
            <a:r>
              <a:rPr lang="en-US" err="1"/>
              <a:t>onafhankelijk</a:t>
            </a:r>
            <a:r>
              <a:rPr lang="en-US"/>
              <a:t>, wat </a:t>
            </a:r>
            <a:r>
              <a:rPr lang="en-US" err="1"/>
              <a:t>inhoudt</a:t>
            </a:r>
            <a:r>
              <a:rPr lang="en-US"/>
              <a:t> </a:t>
            </a:r>
            <a:r>
              <a:rPr lang="en-US" err="1"/>
              <a:t>dat</a:t>
            </a:r>
            <a:r>
              <a:rPr lang="en-US"/>
              <a:t> de </a:t>
            </a:r>
            <a:r>
              <a:rPr lang="en-US" err="1"/>
              <a:t>kansen</a:t>
            </a:r>
            <a:r>
              <a:rPr lang="en-US"/>
              <a:t> van </a:t>
            </a:r>
            <a:r>
              <a:rPr lang="en-US" err="1"/>
              <a:t>overgang</a:t>
            </a:r>
            <a:r>
              <a:rPr lang="en-US"/>
              <a:t> </a:t>
            </a:r>
            <a:r>
              <a:rPr lang="en-US" err="1"/>
              <a:t>gelijk</a:t>
            </a:r>
            <a:r>
              <a:rPr lang="en-US"/>
              <a:t> </a:t>
            </a:r>
            <a:r>
              <a:rPr lang="en-US" err="1"/>
              <a:t>zijn</a:t>
            </a:r>
            <a:r>
              <a:rPr lang="en-US"/>
              <a:t> voor </a:t>
            </a:r>
            <a:r>
              <a:rPr lang="en-US" err="1"/>
              <a:t>elke</a:t>
            </a:r>
            <a:r>
              <a:rPr lang="en-US"/>
              <a:t> </a:t>
            </a:r>
            <a:r>
              <a:rPr lang="en-US" err="1"/>
              <a:t>zaal</a:t>
            </a:r>
            <a:r>
              <a:rPr lang="en-US"/>
              <a:t> </a:t>
            </a:r>
            <a:r>
              <a:rPr lang="en-US" err="1"/>
              <a:t>ongeachte</a:t>
            </a:r>
            <a:r>
              <a:rPr lang="en-US"/>
              <a:t> de </a:t>
            </a:r>
            <a:r>
              <a:rPr lang="en-US" err="1"/>
              <a:t>zaal</a:t>
            </a:r>
            <a:r>
              <a:rPr lang="en-US"/>
              <a:t> </a:t>
            </a:r>
            <a:r>
              <a:rPr lang="en-US" err="1"/>
              <a:t>waar</a:t>
            </a:r>
            <a:r>
              <a:rPr lang="en-US"/>
              <a:t> de </a:t>
            </a:r>
            <a:r>
              <a:rPr lang="en-US" err="1"/>
              <a:t>gebruiker</a:t>
            </a:r>
            <a:r>
              <a:rPr lang="en-US"/>
              <a:t> </a:t>
            </a:r>
            <a:r>
              <a:rPr lang="en-US" err="1"/>
              <a:t>zich</a:t>
            </a:r>
            <a:r>
              <a:rPr lang="en-US"/>
              <a:t> in </a:t>
            </a:r>
            <a:r>
              <a:rPr lang="en-US" err="1"/>
              <a:t>bevindt</a:t>
            </a:r>
            <a:r>
              <a:rPr lang="en-US"/>
              <a:t>. </a:t>
            </a:r>
          </a:p>
          <a:p>
            <a:endParaRPr lang="en-US"/>
          </a:p>
          <a:p>
            <a:r>
              <a:rPr lang="en-US" err="1"/>
              <a:t>Vanonder</a:t>
            </a:r>
            <a:r>
              <a:rPr lang="en-US"/>
              <a:t> is </a:t>
            </a:r>
            <a:r>
              <a:rPr lang="en-US" err="1"/>
              <a:t>te</a:t>
            </a:r>
            <a:r>
              <a:rPr lang="en-US"/>
              <a:t> </a:t>
            </a:r>
            <a:r>
              <a:rPr lang="en-US" err="1"/>
              <a:t>zien</a:t>
            </a:r>
            <a:r>
              <a:rPr lang="en-US"/>
              <a:t> hoe de </a:t>
            </a:r>
            <a:r>
              <a:rPr lang="en-US" err="1"/>
              <a:t>transitie</a:t>
            </a:r>
            <a:r>
              <a:rPr lang="en-US"/>
              <a:t> matrix </a:t>
            </a:r>
            <a:r>
              <a:rPr lang="en-US" err="1"/>
              <a:t>opgesteld</a:t>
            </a:r>
            <a:r>
              <a:rPr lang="en-US"/>
              <a:t> is. Het </a:t>
            </a:r>
            <a:r>
              <a:rPr lang="en-US" err="1"/>
              <a:t>bevat</a:t>
            </a:r>
            <a:r>
              <a:rPr lang="en-US"/>
              <a:t> </a:t>
            </a:r>
            <a:r>
              <a:rPr lang="en-US" err="1"/>
              <a:t>een</a:t>
            </a:r>
            <a:r>
              <a:rPr lang="en-US"/>
              <a:t> </a:t>
            </a:r>
            <a:r>
              <a:rPr lang="en-US" err="1"/>
              <a:t>NxN</a:t>
            </a:r>
            <a:r>
              <a:rPr lang="en-US"/>
              <a:t> matrix, met N het </a:t>
            </a:r>
            <a:r>
              <a:rPr lang="en-US" err="1"/>
              <a:t>totaal</a:t>
            </a:r>
            <a:r>
              <a:rPr lang="en-US"/>
              <a:t> </a:t>
            </a:r>
            <a:r>
              <a:rPr lang="en-US" err="1"/>
              <a:t>aantal</a:t>
            </a:r>
            <a:r>
              <a:rPr lang="en-US"/>
              <a:t> </a:t>
            </a:r>
            <a:r>
              <a:rPr lang="en-US" err="1"/>
              <a:t>zalen</a:t>
            </a:r>
            <a:r>
              <a:rPr lang="en-US"/>
              <a:t> in het museum. De </a:t>
            </a:r>
            <a:r>
              <a:rPr lang="en-US" err="1"/>
              <a:t>waarden</a:t>
            </a:r>
            <a:r>
              <a:rPr lang="en-US"/>
              <a:t> op de </a:t>
            </a:r>
            <a:r>
              <a:rPr lang="en-US" err="1"/>
              <a:t>hoofddiagonaal</a:t>
            </a:r>
            <a:r>
              <a:rPr lang="en-US"/>
              <a:t> </a:t>
            </a:r>
            <a:r>
              <a:rPr lang="en-US" err="1"/>
              <a:t>bevatten</a:t>
            </a:r>
            <a:r>
              <a:rPr lang="en-US"/>
              <a:t> </a:t>
            </a:r>
            <a:r>
              <a:rPr lang="en-US" err="1"/>
              <a:t>allemaal</a:t>
            </a:r>
            <a:r>
              <a:rPr lang="en-US"/>
              <a:t> 0.6. De </a:t>
            </a:r>
            <a:r>
              <a:rPr lang="en-US" err="1"/>
              <a:t>kans</a:t>
            </a:r>
            <a:r>
              <a:rPr lang="en-US"/>
              <a:t> om van A </a:t>
            </a:r>
            <a:r>
              <a:rPr lang="en-US" err="1"/>
              <a:t>naar</a:t>
            </a:r>
            <a:r>
              <a:rPr lang="en-US"/>
              <a:t> B over </a:t>
            </a:r>
            <a:r>
              <a:rPr lang="en-US" err="1"/>
              <a:t>te</a:t>
            </a:r>
            <a:r>
              <a:rPr lang="en-US"/>
              <a:t> </a:t>
            </a:r>
            <a:r>
              <a:rPr lang="en-US" err="1"/>
              <a:t>gaan</a:t>
            </a:r>
            <a:r>
              <a:rPr lang="en-US"/>
              <a:t> </a:t>
            </a:r>
            <a:r>
              <a:rPr lang="en-US" err="1"/>
              <a:t>bevat</a:t>
            </a:r>
            <a:r>
              <a:rPr lang="en-US"/>
              <a:t> 0.15, </a:t>
            </a:r>
            <a:r>
              <a:rPr lang="en-US" err="1"/>
              <a:t>aangezien</a:t>
            </a:r>
            <a:r>
              <a:rPr lang="en-US"/>
              <a:t> 0.3 </a:t>
            </a:r>
            <a:r>
              <a:rPr lang="en-US" err="1"/>
              <a:t>verdeeld</a:t>
            </a:r>
            <a:r>
              <a:rPr lang="en-US"/>
              <a:t> </a:t>
            </a:r>
            <a:r>
              <a:rPr lang="en-US" err="1"/>
              <a:t>wordt</a:t>
            </a:r>
            <a:r>
              <a:rPr lang="en-US"/>
              <a:t> over de </a:t>
            </a:r>
            <a:r>
              <a:rPr lang="en-US" err="1"/>
              <a:t>buren</a:t>
            </a:r>
            <a:r>
              <a:rPr lang="en-US"/>
              <a:t> B </a:t>
            </a:r>
            <a:r>
              <a:rPr lang="en-US" err="1"/>
              <a:t>en</a:t>
            </a:r>
            <a:r>
              <a:rPr lang="en-US"/>
              <a:t> II.</a:t>
            </a:r>
          </a:p>
        </p:txBody>
      </p:sp>
      <p:sp>
        <p:nvSpPr>
          <p:cNvPr id="4" name="Slide Number Placeholder 3"/>
          <p:cNvSpPr>
            <a:spLocks noGrp="1"/>
          </p:cNvSpPr>
          <p:nvPr>
            <p:ph type="sldNum" sz="quarter" idx="5"/>
          </p:nvPr>
        </p:nvSpPr>
        <p:spPr/>
        <p:txBody>
          <a:bodyPr/>
          <a:lstStyle/>
          <a:p>
            <a:fld id="{539A0A48-EDB1-4AFE-B1B7-10CE2A416496}" type="slidenum">
              <a:rPr lang="en-GB" smtClean="0"/>
              <a:t>34</a:t>
            </a:fld>
            <a:endParaRPr lang="en-GB"/>
          </a:p>
        </p:txBody>
      </p:sp>
    </p:spTree>
    <p:extLst>
      <p:ext uri="{BB962C8B-B14F-4D97-AF65-F5344CB8AC3E}">
        <p14:creationId xmlns:p14="http://schemas.microsoft.com/office/powerpoint/2010/main" val="10164665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Naast</a:t>
            </a:r>
            <a:r>
              <a:rPr lang="en-US"/>
              <a:t> de </a:t>
            </a:r>
            <a:r>
              <a:rPr lang="en-US" err="1"/>
              <a:t>transitie</a:t>
            </a:r>
            <a:r>
              <a:rPr lang="en-US"/>
              <a:t> matrix </a:t>
            </a:r>
            <a:r>
              <a:rPr lang="en-US" err="1"/>
              <a:t>maakt</a:t>
            </a:r>
            <a:r>
              <a:rPr lang="en-US"/>
              <a:t> het model </a:t>
            </a:r>
            <a:r>
              <a:rPr lang="en-US" err="1"/>
              <a:t>ook</a:t>
            </a:r>
            <a:r>
              <a:rPr lang="en-US"/>
              <a:t> </a:t>
            </a:r>
            <a:r>
              <a:rPr lang="en-US" err="1"/>
              <a:t>gebruik</a:t>
            </a:r>
            <a:r>
              <a:rPr lang="en-US"/>
              <a:t> van </a:t>
            </a:r>
            <a:r>
              <a:rPr lang="en-US" err="1"/>
              <a:t>een</a:t>
            </a:r>
            <a:r>
              <a:rPr lang="en-US"/>
              <a:t> </a:t>
            </a:r>
            <a:r>
              <a:rPr lang="en-US" err="1"/>
              <a:t>emissie</a:t>
            </a:r>
            <a:r>
              <a:rPr lang="en-US"/>
              <a:t> matrix. De </a:t>
            </a:r>
            <a:r>
              <a:rPr lang="en-US" err="1"/>
              <a:t>emissie</a:t>
            </a:r>
            <a:r>
              <a:rPr lang="en-US"/>
              <a:t> matrix </a:t>
            </a:r>
            <a:r>
              <a:rPr lang="en-US" err="1"/>
              <a:t>stelt</a:t>
            </a:r>
            <a:r>
              <a:rPr lang="en-US"/>
              <a:t> de </a:t>
            </a:r>
            <a:r>
              <a:rPr lang="en-US" err="1"/>
              <a:t>kansen</a:t>
            </a:r>
            <a:r>
              <a:rPr lang="en-US"/>
              <a:t> voor van hoe </a:t>
            </a:r>
            <a:r>
              <a:rPr lang="en-US" err="1"/>
              <a:t>waarschijnlijk</a:t>
            </a:r>
            <a:r>
              <a:rPr lang="en-US"/>
              <a:t> het </a:t>
            </a:r>
            <a:r>
              <a:rPr lang="en-US" err="1"/>
              <a:t>dat</a:t>
            </a:r>
            <a:r>
              <a:rPr lang="en-US"/>
              <a:t> </a:t>
            </a:r>
            <a:r>
              <a:rPr lang="en-US" err="1"/>
              <a:t>een</a:t>
            </a:r>
            <a:r>
              <a:rPr lang="en-US"/>
              <a:t> </a:t>
            </a:r>
            <a:r>
              <a:rPr lang="en-US" err="1"/>
              <a:t>bepaald</a:t>
            </a:r>
            <a:r>
              <a:rPr lang="en-US"/>
              <a:t> event </a:t>
            </a:r>
            <a:r>
              <a:rPr lang="en-US" err="1"/>
              <a:t>optreedt</a:t>
            </a:r>
            <a:r>
              <a:rPr lang="en-US"/>
              <a:t> </a:t>
            </a:r>
            <a:r>
              <a:rPr lang="en-US" err="1"/>
              <a:t>gegeven</a:t>
            </a:r>
            <a:r>
              <a:rPr lang="en-US"/>
              <a:t> </a:t>
            </a:r>
            <a:r>
              <a:rPr lang="en-US" err="1"/>
              <a:t>dat</a:t>
            </a:r>
            <a:r>
              <a:rPr lang="en-US"/>
              <a:t> de </a:t>
            </a:r>
            <a:r>
              <a:rPr lang="en-US" err="1"/>
              <a:t>gebruiker</a:t>
            </a:r>
            <a:r>
              <a:rPr lang="en-US"/>
              <a:t> </a:t>
            </a:r>
            <a:r>
              <a:rPr lang="en-US" err="1"/>
              <a:t>zich</a:t>
            </a:r>
            <a:r>
              <a:rPr lang="en-US"/>
              <a:t> in </a:t>
            </a:r>
            <a:r>
              <a:rPr lang="en-US" err="1"/>
              <a:t>een</a:t>
            </a:r>
            <a:r>
              <a:rPr lang="en-US"/>
              <a:t> </a:t>
            </a:r>
            <a:r>
              <a:rPr lang="en-US" err="1"/>
              <a:t>bepaalde</a:t>
            </a:r>
            <a:r>
              <a:rPr lang="en-US"/>
              <a:t> </a:t>
            </a:r>
            <a:r>
              <a:rPr lang="en-US" err="1"/>
              <a:t>zaal</a:t>
            </a:r>
            <a:r>
              <a:rPr lang="en-US"/>
              <a:t> </a:t>
            </a:r>
            <a:r>
              <a:rPr lang="en-US" err="1"/>
              <a:t>bevindt</a:t>
            </a:r>
            <a:r>
              <a:rPr lang="en-US"/>
              <a:t>. </a:t>
            </a:r>
          </a:p>
          <a:p>
            <a:endParaRPr lang="en-US"/>
          </a:p>
          <a:p>
            <a:r>
              <a:rPr lang="en-US"/>
              <a:t>De score </a:t>
            </a:r>
            <a:r>
              <a:rPr lang="en-US" err="1"/>
              <a:t>observaties</a:t>
            </a:r>
            <a:r>
              <a:rPr lang="en-US"/>
              <a:t> </a:t>
            </a:r>
            <a:r>
              <a:rPr lang="en-US" err="1"/>
              <a:t>worden</a:t>
            </a:r>
            <a:r>
              <a:rPr lang="en-US"/>
              <a:t> </a:t>
            </a:r>
            <a:r>
              <a:rPr lang="en-US" err="1"/>
              <a:t>verdeeld</a:t>
            </a:r>
            <a:r>
              <a:rPr lang="en-US"/>
              <a:t> in 10 bins </a:t>
            </a:r>
            <a:r>
              <a:rPr lang="en-US" err="1"/>
              <a:t>zodat</a:t>
            </a:r>
            <a:r>
              <a:rPr lang="en-US"/>
              <a:t> er 10 </a:t>
            </a:r>
            <a:r>
              <a:rPr lang="en-US" err="1"/>
              <a:t>verschillende</a:t>
            </a:r>
            <a:r>
              <a:rPr lang="en-US"/>
              <a:t> </a:t>
            </a:r>
            <a:r>
              <a:rPr lang="en-US" err="1"/>
              <a:t>emissie</a:t>
            </a:r>
            <a:r>
              <a:rPr lang="en-US"/>
              <a:t> events </a:t>
            </a:r>
            <a:r>
              <a:rPr lang="en-US" err="1"/>
              <a:t>zijn</a:t>
            </a:r>
            <a:r>
              <a:rPr lang="en-US"/>
              <a:t>. Bin 1 </a:t>
            </a:r>
            <a:r>
              <a:rPr lang="en-US" err="1"/>
              <a:t>bevat</a:t>
            </a:r>
            <a:r>
              <a:rPr lang="en-US"/>
              <a:t> alle scores </a:t>
            </a:r>
            <a:r>
              <a:rPr lang="en-US" err="1"/>
              <a:t>tussen</a:t>
            </a:r>
            <a:r>
              <a:rPr lang="en-US"/>
              <a:t> 0 </a:t>
            </a:r>
            <a:r>
              <a:rPr lang="en-US" err="1"/>
              <a:t>en</a:t>
            </a:r>
            <a:r>
              <a:rPr lang="en-US"/>
              <a:t> 0.1, bin 2 alle scores </a:t>
            </a:r>
            <a:r>
              <a:rPr lang="en-US" err="1"/>
              <a:t>tussen</a:t>
            </a:r>
            <a:r>
              <a:rPr lang="en-US"/>
              <a:t> 0.1 </a:t>
            </a:r>
            <a:r>
              <a:rPr lang="en-US" err="1"/>
              <a:t>en</a:t>
            </a:r>
            <a:r>
              <a:rPr lang="en-US"/>
              <a:t> 0.2, </a:t>
            </a:r>
            <a:r>
              <a:rPr lang="en-US" err="1"/>
              <a:t>enzovoort</a:t>
            </a:r>
            <a:r>
              <a:rPr lang="en-US"/>
              <a:t>.</a:t>
            </a:r>
          </a:p>
          <a:p>
            <a:endParaRPr lang="en-US"/>
          </a:p>
          <a:p>
            <a:r>
              <a:rPr lang="en-US"/>
              <a:t>De </a:t>
            </a:r>
            <a:r>
              <a:rPr lang="en-US" err="1"/>
              <a:t>emissie</a:t>
            </a:r>
            <a:r>
              <a:rPr lang="en-US"/>
              <a:t> matrix </a:t>
            </a:r>
            <a:r>
              <a:rPr lang="en-US" err="1"/>
              <a:t>bestaat</a:t>
            </a:r>
            <a:r>
              <a:rPr lang="en-US"/>
              <a:t> in het </a:t>
            </a:r>
            <a:r>
              <a:rPr lang="en-US" err="1"/>
              <a:t>geheel</a:t>
            </a:r>
            <a:r>
              <a:rPr lang="en-US"/>
              <a:t> </a:t>
            </a:r>
            <a:r>
              <a:rPr lang="en-US" err="1"/>
              <a:t>uit</a:t>
            </a:r>
            <a:r>
              <a:rPr lang="en-US"/>
              <a:t> </a:t>
            </a:r>
            <a:r>
              <a:rPr lang="en-US" err="1"/>
              <a:t>een</a:t>
            </a:r>
            <a:r>
              <a:rPr lang="en-US"/>
              <a:t> </a:t>
            </a:r>
            <a:r>
              <a:rPr lang="en-US" err="1"/>
              <a:t>MxN</a:t>
            </a:r>
            <a:r>
              <a:rPr lang="en-US"/>
              <a:t> matrix </a:t>
            </a:r>
            <a:r>
              <a:rPr lang="en-US" err="1"/>
              <a:t>waarbij</a:t>
            </a:r>
            <a:r>
              <a:rPr lang="en-US"/>
              <a:t> M het </a:t>
            </a:r>
            <a:r>
              <a:rPr lang="en-US" err="1"/>
              <a:t>aantal</a:t>
            </a:r>
            <a:r>
              <a:rPr lang="en-US"/>
              <a:t> </a:t>
            </a:r>
            <a:r>
              <a:rPr lang="en-US" err="1"/>
              <a:t>zalen</a:t>
            </a:r>
            <a:r>
              <a:rPr lang="en-US"/>
              <a:t> </a:t>
            </a:r>
            <a:r>
              <a:rPr lang="en-US" err="1"/>
              <a:t>voorstelt</a:t>
            </a:r>
            <a:r>
              <a:rPr lang="en-US"/>
              <a:t>, </a:t>
            </a:r>
            <a:r>
              <a:rPr lang="en-US" err="1"/>
              <a:t>en</a:t>
            </a:r>
            <a:r>
              <a:rPr lang="en-US"/>
              <a:t> N het </a:t>
            </a:r>
            <a:r>
              <a:rPr lang="en-US" err="1"/>
              <a:t>aantal</a:t>
            </a:r>
            <a:r>
              <a:rPr lang="en-US"/>
              <a:t> </a:t>
            </a:r>
            <a:r>
              <a:rPr lang="en-US" err="1"/>
              <a:t>verschillende</a:t>
            </a:r>
            <a:r>
              <a:rPr lang="en-US"/>
              <a:t> events. </a:t>
            </a:r>
          </a:p>
          <a:p>
            <a:endParaRPr lang="en-US"/>
          </a:p>
          <a:p>
            <a:r>
              <a:rPr lang="en-US"/>
              <a:t>In de </a:t>
            </a:r>
            <a:r>
              <a:rPr lang="en-US" err="1"/>
              <a:t>volgende</a:t>
            </a:r>
            <a:r>
              <a:rPr lang="en-US"/>
              <a:t> slide </a:t>
            </a:r>
            <a:r>
              <a:rPr lang="en-US" err="1"/>
              <a:t>kijken</a:t>
            </a:r>
            <a:r>
              <a:rPr lang="en-US"/>
              <a:t> we hoe de </a:t>
            </a:r>
            <a:r>
              <a:rPr lang="en-US" err="1"/>
              <a:t>emissie</a:t>
            </a:r>
            <a:r>
              <a:rPr lang="en-US"/>
              <a:t> </a:t>
            </a:r>
            <a:r>
              <a:rPr lang="en-US" err="1"/>
              <a:t>kansen</a:t>
            </a:r>
            <a:r>
              <a:rPr lang="en-US"/>
              <a:t> </a:t>
            </a:r>
            <a:r>
              <a:rPr lang="en-US" err="1"/>
              <a:t>zijn</a:t>
            </a:r>
            <a:r>
              <a:rPr lang="en-US"/>
              <a:t> </a:t>
            </a:r>
            <a:r>
              <a:rPr lang="en-US" err="1"/>
              <a:t>opgesteld</a:t>
            </a:r>
            <a:r>
              <a:rPr lang="en-US"/>
              <a:t>.</a:t>
            </a:r>
          </a:p>
        </p:txBody>
      </p:sp>
      <p:sp>
        <p:nvSpPr>
          <p:cNvPr id="4" name="Slide Number Placeholder 3"/>
          <p:cNvSpPr>
            <a:spLocks noGrp="1"/>
          </p:cNvSpPr>
          <p:nvPr>
            <p:ph type="sldNum" sz="quarter" idx="5"/>
          </p:nvPr>
        </p:nvSpPr>
        <p:spPr/>
        <p:txBody>
          <a:bodyPr/>
          <a:lstStyle/>
          <a:p>
            <a:fld id="{539A0A48-EDB1-4AFE-B1B7-10CE2A416496}" type="slidenum">
              <a:rPr lang="en-GB" smtClean="0"/>
              <a:t>35</a:t>
            </a:fld>
            <a:endParaRPr lang="en-GB"/>
          </a:p>
        </p:txBody>
      </p:sp>
    </p:spTree>
    <p:extLst>
      <p:ext uri="{BB962C8B-B14F-4D97-AF65-F5344CB8AC3E}">
        <p14:creationId xmlns:p14="http://schemas.microsoft.com/office/powerpoint/2010/main" val="1537836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Om de </a:t>
            </a:r>
            <a:r>
              <a:rPr lang="en-US" err="1"/>
              <a:t>emissie</a:t>
            </a:r>
            <a:r>
              <a:rPr lang="en-US"/>
              <a:t> matrix </a:t>
            </a:r>
            <a:r>
              <a:rPr lang="en-US" err="1"/>
              <a:t>te</a:t>
            </a:r>
            <a:r>
              <a:rPr lang="en-US"/>
              <a:t> </a:t>
            </a:r>
            <a:r>
              <a:rPr lang="en-US" err="1"/>
              <a:t>bepalen</a:t>
            </a:r>
            <a:r>
              <a:rPr lang="en-US"/>
              <a:t> is er </a:t>
            </a:r>
            <a:r>
              <a:rPr lang="en-US" err="1"/>
              <a:t>onderscheid</a:t>
            </a:r>
            <a:r>
              <a:rPr lang="en-US"/>
              <a:t> </a:t>
            </a:r>
            <a:r>
              <a:rPr lang="en-US" err="1"/>
              <a:t>gemaakt</a:t>
            </a:r>
            <a:r>
              <a:rPr lang="en-US"/>
              <a:t> </a:t>
            </a:r>
            <a:r>
              <a:rPr lang="en-US" err="1"/>
              <a:t>tussen</a:t>
            </a:r>
            <a:r>
              <a:rPr lang="en-US"/>
              <a:t> twee </a:t>
            </a:r>
            <a:r>
              <a:rPr lang="en-US" err="1"/>
              <a:t>gevallen</a:t>
            </a:r>
            <a:r>
              <a:rPr lang="en-US"/>
              <a:t> </a:t>
            </a:r>
            <a:r>
              <a:rPr lang="en-US" err="1"/>
              <a:t>en</a:t>
            </a:r>
            <a:r>
              <a:rPr lang="en-US"/>
              <a:t> </a:t>
            </a:r>
            <a:r>
              <a:rPr lang="en-US" err="1"/>
              <a:t>zijn</a:t>
            </a:r>
            <a:r>
              <a:rPr lang="en-US"/>
              <a:t> er twee </a:t>
            </a:r>
            <a:r>
              <a:rPr lang="en-US" err="1"/>
              <a:t>distributies</a:t>
            </a:r>
            <a:r>
              <a:rPr lang="en-US"/>
              <a:t> </a:t>
            </a:r>
            <a:r>
              <a:rPr lang="en-US" err="1"/>
              <a:t>bepaald</a:t>
            </a:r>
            <a:r>
              <a:rPr lang="en-US"/>
              <a:t>. De </a:t>
            </a:r>
            <a:r>
              <a:rPr lang="en-US" err="1"/>
              <a:t>eerste</a:t>
            </a:r>
            <a:r>
              <a:rPr lang="en-US"/>
              <a:t> </a:t>
            </a:r>
            <a:r>
              <a:rPr lang="en-US" err="1"/>
              <a:t>distributie</a:t>
            </a:r>
            <a:r>
              <a:rPr lang="en-US"/>
              <a:t> </a:t>
            </a:r>
            <a:r>
              <a:rPr lang="en-US" err="1"/>
              <a:t>staat</a:t>
            </a:r>
            <a:r>
              <a:rPr lang="en-US"/>
              <a:t> in voor de True positive </a:t>
            </a:r>
            <a:r>
              <a:rPr lang="en-US" err="1"/>
              <a:t>gevallen</a:t>
            </a:r>
            <a:r>
              <a:rPr lang="en-US"/>
              <a:t>: wat is de </a:t>
            </a:r>
            <a:r>
              <a:rPr lang="en-US" err="1"/>
              <a:t>kans</a:t>
            </a:r>
            <a:r>
              <a:rPr lang="en-US"/>
              <a:t> </a:t>
            </a:r>
            <a:r>
              <a:rPr lang="en-US" err="1"/>
              <a:t>dat</a:t>
            </a:r>
            <a:r>
              <a:rPr lang="en-US"/>
              <a:t> het event in de </a:t>
            </a:r>
            <a:r>
              <a:rPr lang="en-US" err="1"/>
              <a:t>vorm</a:t>
            </a:r>
            <a:r>
              <a:rPr lang="en-US"/>
              <a:t> van </a:t>
            </a:r>
            <a:r>
              <a:rPr lang="en-US" err="1"/>
              <a:t>een</a:t>
            </a:r>
            <a:r>
              <a:rPr lang="en-US"/>
              <a:t> matching score </a:t>
            </a:r>
            <a:r>
              <a:rPr lang="en-US" err="1"/>
              <a:t>optreedt</a:t>
            </a:r>
            <a:r>
              <a:rPr lang="en-US"/>
              <a:t>, </a:t>
            </a:r>
            <a:r>
              <a:rPr lang="en-US" err="1"/>
              <a:t>gegeven</a:t>
            </a:r>
            <a:r>
              <a:rPr lang="en-US"/>
              <a:t> </a:t>
            </a:r>
            <a:r>
              <a:rPr lang="en-US" err="1"/>
              <a:t>dat</a:t>
            </a:r>
            <a:r>
              <a:rPr lang="en-US"/>
              <a:t> het </a:t>
            </a:r>
            <a:r>
              <a:rPr lang="en-US" err="1"/>
              <a:t>een</a:t>
            </a:r>
            <a:r>
              <a:rPr lang="en-US"/>
              <a:t> </a:t>
            </a:r>
            <a:r>
              <a:rPr lang="en-US" err="1"/>
              <a:t>correcte</a:t>
            </a:r>
            <a:r>
              <a:rPr lang="en-US"/>
              <a:t> match was. De FP </a:t>
            </a:r>
            <a:r>
              <a:rPr lang="en-US" err="1"/>
              <a:t>distributie</a:t>
            </a:r>
            <a:r>
              <a:rPr lang="en-US"/>
              <a:t> </a:t>
            </a:r>
            <a:r>
              <a:rPr lang="en-US" err="1"/>
              <a:t>kijkt</a:t>
            </a:r>
            <a:r>
              <a:rPr lang="en-US"/>
              <a:t> </a:t>
            </a:r>
            <a:r>
              <a:rPr lang="en-US" err="1"/>
              <a:t>naar</a:t>
            </a:r>
            <a:r>
              <a:rPr lang="en-US"/>
              <a:t> de </a:t>
            </a:r>
            <a:r>
              <a:rPr lang="en-US" err="1"/>
              <a:t>kansen</a:t>
            </a:r>
            <a:r>
              <a:rPr lang="en-US"/>
              <a:t> van </a:t>
            </a:r>
            <a:r>
              <a:rPr lang="en-US" err="1"/>
              <a:t>optreden</a:t>
            </a:r>
            <a:r>
              <a:rPr lang="en-US"/>
              <a:t> van </a:t>
            </a:r>
            <a:r>
              <a:rPr lang="en-US" err="1"/>
              <a:t>een</a:t>
            </a:r>
            <a:r>
              <a:rPr lang="en-US"/>
              <a:t> </a:t>
            </a:r>
            <a:r>
              <a:rPr lang="en-US" err="1"/>
              <a:t>bepaalde</a:t>
            </a:r>
            <a:r>
              <a:rPr lang="en-US"/>
              <a:t> score </a:t>
            </a:r>
            <a:r>
              <a:rPr lang="en-US" err="1"/>
              <a:t>gegeven</a:t>
            </a:r>
            <a:r>
              <a:rPr lang="en-US"/>
              <a:t> </a:t>
            </a:r>
            <a:r>
              <a:rPr lang="en-US" err="1"/>
              <a:t>dat</a:t>
            </a:r>
            <a:r>
              <a:rPr lang="en-US"/>
              <a:t> de match </a:t>
            </a:r>
            <a:r>
              <a:rPr lang="en-US" err="1"/>
              <a:t>verkeerd</a:t>
            </a:r>
            <a:r>
              <a:rPr lang="en-US"/>
              <a:t> was. </a:t>
            </a:r>
          </a:p>
          <a:p>
            <a:endParaRPr lang="en-US"/>
          </a:p>
          <a:p>
            <a:r>
              <a:rPr lang="en-US"/>
              <a:t>Om de </a:t>
            </a:r>
            <a:r>
              <a:rPr lang="en-US" err="1"/>
              <a:t>distributie</a:t>
            </a:r>
            <a:r>
              <a:rPr lang="en-US"/>
              <a:t> </a:t>
            </a:r>
            <a:r>
              <a:rPr lang="en-US" err="1"/>
              <a:t>te</a:t>
            </a:r>
            <a:r>
              <a:rPr lang="en-US"/>
              <a:t> </a:t>
            </a:r>
            <a:r>
              <a:rPr lang="en-US" err="1"/>
              <a:t>benaderen</a:t>
            </a:r>
            <a:r>
              <a:rPr lang="en-US"/>
              <a:t> </a:t>
            </a:r>
            <a:r>
              <a:rPr lang="en-US" err="1"/>
              <a:t>vond</a:t>
            </a:r>
            <a:r>
              <a:rPr lang="en-US"/>
              <a:t> er </a:t>
            </a:r>
            <a:r>
              <a:rPr lang="en-US" err="1"/>
              <a:t>een</a:t>
            </a:r>
            <a:r>
              <a:rPr lang="en-US"/>
              <a:t> </a:t>
            </a:r>
            <a:r>
              <a:rPr lang="en-US" err="1"/>
              <a:t>manueel</a:t>
            </a:r>
            <a:r>
              <a:rPr lang="en-US"/>
              <a:t> labelling </a:t>
            </a:r>
            <a:r>
              <a:rPr lang="en-US" err="1"/>
              <a:t>proces</a:t>
            </a:r>
            <a:r>
              <a:rPr lang="en-US"/>
              <a:t> </a:t>
            </a:r>
            <a:r>
              <a:rPr lang="en-US" err="1"/>
              <a:t>plaats</a:t>
            </a:r>
            <a:r>
              <a:rPr lang="en-US"/>
              <a:t>. Elk 10 </a:t>
            </a:r>
            <a:r>
              <a:rPr lang="en-US" err="1"/>
              <a:t>seconden</a:t>
            </a:r>
            <a:r>
              <a:rPr lang="en-US"/>
              <a:t> </a:t>
            </a:r>
            <a:r>
              <a:rPr lang="en-US" err="1"/>
              <a:t>wordt</a:t>
            </a:r>
            <a:r>
              <a:rPr lang="en-US"/>
              <a:t> de </a:t>
            </a:r>
            <a:r>
              <a:rPr lang="en-US" err="1"/>
              <a:t>beste</a:t>
            </a:r>
            <a:r>
              <a:rPr lang="en-US"/>
              <a:t> match van </a:t>
            </a:r>
            <a:r>
              <a:rPr lang="en-US" err="1"/>
              <a:t>afgelopen</a:t>
            </a:r>
            <a:r>
              <a:rPr lang="en-US"/>
              <a:t> 10 </a:t>
            </a:r>
            <a:r>
              <a:rPr lang="en-US" err="1"/>
              <a:t>seconden</a:t>
            </a:r>
            <a:r>
              <a:rPr lang="en-US"/>
              <a:t> </a:t>
            </a:r>
            <a:r>
              <a:rPr lang="en-US" err="1"/>
              <a:t>bekeken</a:t>
            </a:r>
            <a:r>
              <a:rPr lang="en-US"/>
              <a:t>. </a:t>
            </a:r>
            <a:r>
              <a:rPr lang="en-US" err="1"/>
              <a:t>Indien</a:t>
            </a:r>
            <a:r>
              <a:rPr lang="en-US"/>
              <a:t> de </a:t>
            </a:r>
            <a:r>
              <a:rPr lang="en-US" err="1"/>
              <a:t>afbeelding</a:t>
            </a:r>
            <a:r>
              <a:rPr lang="en-US"/>
              <a:t> </a:t>
            </a:r>
            <a:r>
              <a:rPr lang="en-US" err="1"/>
              <a:t>uit</a:t>
            </a:r>
            <a:r>
              <a:rPr lang="en-US"/>
              <a:t> het </a:t>
            </a:r>
            <a:r>
              <a:rPr lang="nl-NL"/>
              <a:t>geëxtraheerd beeld overeenkomt met het schilderij uit de database, wordt het als TP gelabeld, en anders als FP. De bin waarin de score hoort van de distributie TP of FP afhankelijk van de </a:t>
            </a:r>
            <a:r>
              <a:rPr lang="nl-NL" err="1"/>
              <a:t>supervised</a:t>
            </a:r>
            <a:r>
              <a:rPr lang="nl-NL"/>
              <a:t> actie, krijgt een stem. </a:t>
            </a:r>
          </a:p>
          <a:p>
            <a:endParaRPr lang="nl-NL"/>
          </a:p>
          <a:p>
            <a:endParaRPr lang="nl-NL"/>
          </a:p>
          <a:p>
            <a:r>
              <a:rPr lang="nl-NL"/>
              <a:t>Dit proces is herhaald op verschillende video’s om zo een beter beeld te krijgen op voorkomen van deze events. De kansen worden dan bekomen door het aantal stemmen in een bin te delen door het totaal aantal stemmen in de afzonderlijke distributie. </a:t>
            </a:r>
            <a:endParaRPr lang="en-US"/>
          </a:p>
        </p:txBody>
      </p:sp>
      <p:sp>
        <p:nvSpPr>
          <p:cNvPr id="4" name="Slide Number Placeholder 3"/>
          <p:cNvSpPr>
            <a:spLocks noGrp="1"/>
          </p:cNvSpPr>
          <p:nvPr>
            <p:ph type="sldNum" sz="quarter" idx="5"/>
          </p:nvPr>
        </p:nvSpPr>
        <p:spPr/>
        <p:txBody>
          <a:bodyPr/>
          <a:lstStyle/>
          <a:p>
            <a:fld id="{539A0A48-EDB1-4AFE-B1B7-10CE2A416496}" type="slidenum">
              <a:rPr lang="en-GB" smtClean="0"/>
              <a:t>36</a:t>
            </a:fld>
            <a:endParaRPr lang="en-GB"/>
          </a:p>
        </p:txBody>
      </p:sp>
    </p:spTree>
    <p:extLst>
      <p:ext uri="{BB962C8B-B14F-4D97-AF65-F5344CB8AC3E}">
        <p14:creationId xmlns:p14="http://schemas.microsoft.com/office/powerpoint/2010/main" val="35793755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Nu hoe </a:t>
            </a:r>
            <a:r>
              <a:rPr lang="en-US" err="1"/>
              <a:t>worden</a:t>
            </a:r>
            <a:r>
              <a:rPr lang="en-US"/>
              <a:t> </a:t>
            </a:r>
            <a:r>
              <a:rPr lang="en-US" err="1"/>
              <a:t>deze</a:t>
            </a:r>
            <a:r>
              <a:rPr lang="en-US"/>
              <a:t> </a:t>
            </a:r>
            <a:r>
              <a:rPr lang="en-US" err="1"/>
              <a:t>distributies</a:t>
            </a:r>
            <a:r>
              <a:rPr lang="en-US"/>
              <a:t> nu </a:t>
            </a:r>
            <a:r>
              <a:rPr lang="en-US" err="1"/>
              <a:t>gebruikt</a:t>
            </a:r>
            <a:r>
              <a:rPr lang="en-US"/>
              <a:t> om de </a:t>
            </a:r>
            <a:r>
              <a:rPr lang="en-US" err="1"/>
              <a:t>emissie</a:t>
            </a:r>
            <a:r>
              <a:rPr lang="en-US"/>
              <a:t> matrix op </a:t>
            </a:r>
            <a:r>
              <a:rPr lang="en-US" err="1"/>
              <a:t>te</a:t>
            </a:r>
            <a:r>
              <a:rPr lang="en-US"/>
              <a:t> </a:t>
            </a:r>
            <a:r>
              <a:rPr lang="en-US" err="1"/>
              <a:t>stellen</a:t>
            </a:r>
            <a:r>
              <a:rPr lang="en-US"/>
              <a:t>. </a:t>
            </a:r>
            <a:r>
              <a:rPr lang="en-US" err="1"/>
              <a:t>Allereerst</a:t>
            </a:r>
            <a:r>
              <a:rPr lang="en-US"/>
              <a:t> </a:t>
            </a:r>
            <a:r>
              <a:rPr lang="en-US" err="1"/>
              <a:t>staat</a:t>
            </a:r>
            <a:r>
              <a:rPr lang="en-US"/>
              <a:t> de </a:t>
            </a:r>
            <a:r>
              <a:rPr lang="en-US" err="1"/>
              <a:t>emissie</a:t>
            </a:r>
            <a:r>
              <a:rPr lang="en-US"/>
              <a:t> matrix </a:t>
            </a:r>
            <a:r>
              <a:rPr lang="en-US" err="1"/>
              <a:t>niet</a:t>
            </a:r>
            <a:r>
              <a:rPr lang="en-US"/>
              <a:t> vast </a:t>
            </a:r>
            <a:r>
              <a:rPr lang="en-US" err="1"/>
              <a:t>zoals</a:t>
            </a:r>
            <a:r>
              <a:rPr lang="en-US"/>
              <a:t> de </a:t>
            </a:r>
            <a:r>
              <a:rPr lang="en-US" err="1"/>
              <a:t>transtition</a:t>
            </a:r>
            <a:r>
              <a:rPr lang="en-US"/>
              <a:t> matrix </a:t>
            </a:r>
            <a:r>
              <a:rPr lang="en-US" err="1"/>
              <a:t>en</a:t>
            </a:r>
            <a:r>
              <a:rPr lang="en-US"/>
              <a:t> </a:t>
            </a:r>
            <a:r>
              <a:rPr lang="en-US" err="1"/>
              <a:t>wordt</a:t>
            </a:r>
            <a:r>
              <a:rPr lang="en-US"/>
              <a:t> de matrix </a:t>
            </a:r>
            <a:r>
              <a:rPr lang="en-US" err="1"/>
              <a:t>opgesteld</a:t>
            </a:r>
            <a:r>
              <a:rPr lang="en-US"/>
              <a:t> op basis van de </a:t>
            </a:r>
            <a:r>
              <a:rPr lang="en-US" err="1"/>
              <a:t>observatie</a:t>
            </a:r>
            <a:r>
              <a:rPr lang="en-US"/>
              <a:t> die </a:t>
            </a:r>
            <a:r>
              <a:rPr lang="en-US" err="1"/>
              <a:t>binnenkomt</a:t>
            </a:r>
            <a:r>
              <a:rPr lang="en-US"/>
              <a:t>. </a:t>
            </a:r>
          </a:p>
          <a:p>
            <a:endParaRPr lang="en-US"/>
          </a:p>
          <a:p>
            <a:endParaRPr lang="en-US"/>
          </a:p>
          <a:p>
            <a:r>
              <a:rPr lang="en-US"/>
              <a:t>De </a:t>
            </a:r>
            <a:r>
              <a:rPr lang="en-US" err="1"/>
              <a:t>rij</a:t>
            </a:r>
            <a:r>
              <a:rPr lang="en-US"/>
              <a:t> van </a:t>
            </a:r>
            <a:r>
              <a:rPr lang="en-US" err="1"/>
              <a:t>zaal</a:t>
            </a:r>
            <a:r>
              <a:rPr lang="en-US"/>
              <a:t> de van het </a:t>
            </a:r>
            <a:r>
              <a:rPr lang="en-US" err="1"/>
              <a:t>gematchte</a:t>
            </a:r>
            <a:r>
              <a:rPr lang="en-US"/>
              <a:t> </a:t>
            </a:r>
            <a:r>
              <a:rPr lang="en-US" err="1"/>
              <a:t>schilderij</a:t>
            </a:r>
            <a:r>
              <a:rPr lang="en-US"/>
              <a:t> </a:t>
            </a:r>
            <a:r>
              <a:rPr lang="en-US" err="1"/>
              <a:t>uit</a:t>
            </a:r>
            <a:r>
              <a:rPr lang="en-US"/>
              <a:t> de database </a:t>
            </a:r>
            <a:r>
              <a:rPr lang="en-US" err="1"/>
              <a:t>wordt</a:t>
            </a:r>
            <a:r>
              <a:rPr lang="en-US"/>
              <a:t> </a:t>
            </a:r>
            <a:r>
              <a:rPr lang="en-US" err="1"/>
              <a:t>opgevuld</a:t>
            </a:r>
            <a:r>
              <a:rPr lang="en-US"/>
              <a:t> met de TP </a:t>
            </a:r>
            <a:r>
              <a:rPr lang="en-US" err="1"/>
              <a:t>distributie</a:t>
            </a:r>
            <a:r>
              <a:rPr lang="en-US"/>
              <a:t>. </a:t>
            </a:r>
            <a:r>
              <a:rPr lang="en-US" err="1"/>
              <a:t>Alle</a:t>
            </a:r>
            <a:r>
              <a:rPr lang="en-US"/>
              <a:t> </a:t>
            </a:r>
            <a:r>
              <a:rPr lang="en-US" err="1"/>
              <a:t>andere</a:t>
            </a:r>
            <a:r>
              <a:rPr lang="en-US"/>
              <a:t> </a:t>
            </a:r>
            <a:r>
              <a:rPr lang="en-US" err="1"/>
              <a:t>rijen</a:t>
            </a:r>
            <a:r>
              <a:rPr lang="en-US"/>
              <a:t> </a:t>
            </a:r>
            <a:r>
              <a:rPr lang="en-US" err="1"/>
              <a:t>worden</a:t>
            </a:r>
            <a:r>
              <a:rPr lang="en-US"/>
              <a:t> </a:t>
            </a:r>
            <a:r>
              <a:rPr lang="en-US" err="1"/>
              <a:t>opgevuld</a:t>
            </a:r>
            <a:r>
              <a:rPr lang="en-US"/>
              <a:t> met de FP </a:t>
            </a:r>
            <a:r>
              <a:rPr lang="en-US" err="1"/>
              <a:t>distributie</a:t>
            </a:r>
            <a:r>
              <a:rPr lang="en-US"/>
              <a:t>. </a:t>
            </a:r>
            <a:r>
              <a:rPr lang="en-US" err="1"/>
              <a:t>Dit</a:t>
            </a:r>
            <a:r>
              <a:rPr lang="en-US"/>
              <a:t> process </a:t>
            </a:r>
            <a:r>
              <a:rPr lang="en-US" err="1"/>
              <a:t>wordt</a:t>
            </a:r>
            <a:r>
              <a:rPr lang="en-US"/>
              <a:t> </a:t>
            </a:r>
            <a:r>
              <a:rPr lang="en-US" err="1"/>
              <a:t>herhaald</a:t>
            </a:r>
            <a:r>
              <a:rPr lang="en-US"/>
              <a:t> </a:t>
            </a:r>
            <a:r>
              <a:rPr lang="en-US" err="1"/>
              <a:t>bij</a:t>
            </a:r>
            <a:r>
              <a:rPr lang="en-US"/>
              <a:t> </a:t>
            </a:r>
            <a:r>
              <a:rPr lang="en-US" err="1"/>
              <a:t>elke</a:t>
            </a:r>
            <a:r>
              <a:rPr lang="en-US"/>
              <a:t> </a:t>
            </a:r>
            <a:r>
              <a:rPr lang="en-US" err="1"/>
              <a:t>observatie</a:t>
            </a:r>
            <a:r>
              <a:rPr lang="en-US"/>
              <a:t> die </a:t>
            </a:r>
            <a:r>
              <a:rPr lang="en-US" err="1"/>
              <a:t>binnenkomt</a:t>
            </a:r>
            <a:r>
              <a:rPr lang="en-US"/>
              <a:t>. </a:t>
            </a:r>
          </a:p>
          <a:p>
            <a:endParaRPr lang="en-US"/>
          </a:p>
          <a:p>
            <a:r>
              <a:rPr lang="en-US"/>
              <a:t>Op </a:t>
            </a:r>
            <a:r>
              <a:rPr lang="en-US" err="1"/>
              <a:t>deze</a:t>
            </a:r>
            <a:r>
              <a:rPr lang="en-US"/>
              <a:t> </a:t>
            </a:r>
            <a:r>
              <a:rPr lang="en-US" err="1"/>
              <a:t>manier</a:t>
            </a:r>
            <a:r>
              <a:rPr lang="en-US"/>
              <a:t> </a:t>
            </a:r>
            <a:r>
              <a:rPr lang="en-US" err="1"/>
              <a:t>wordt</a:t>
            </a:r>
            <a:r>
              <a:rPr lang="en-US"/>
              <a:t> de </a:t>
            </a:r>
            <a:r>
              <a:rPr lang="en-US" err="1"/>
              <a:t>kans</a:t>
            </a:r>
            <a:r>
              <a:rPr lang="en-US"/>
              <a:t> op </a:t>
            </a:r>
            <a:r>
              <a:rPr lang="en-US" err="1"/>
              <a:t>falen</a:t>
            </a:r>
            <a:r>
              <a:rPr lang="en-US"/>
              <a:t> van de matcher in </a:t>
            </a:r>
            <a:r>
              <a:rPr lang="en-US" err="1"/>
              <a:t>rekening</a:t>
            </a:r>
            <a:r>
              <a:rPr lang="en-US"/>
              <a:t> </a:t>
            </a:r>
            <a:r>
              <a:rPr lang="en-US" err="1"/>
              <a:t>gebracht</a:t>
            </a:r>
            <a:r>
              <a:rPr lang="en-US"/>
              <a:t> in het model.</a:t>
            </a:r>
          </a:p>
        </p:txBody>
      </p:sp>
      <p:sp>
        <p:nvSpPr>
          <p:cNvPr id="4" name="Slide Number Placeholder 3"/>
          <p:cNvSpPr>
            <a:spLocks noGrp="1"/>
          </p:cNvSpPr>
          <p:nvPr>
            <p:ph type="sldNum" sz="quarter" idx="5"/>
          </p:nvPr>
        </p:nvSpPr>
        <p:spPr/>
        <p:txBody>
          <a:bodyPr/>
          <a:lstStyle/>
          <a:p>
            <a:fld id="{539A0A48-EDB1-4AFE-B1B7-10CE2A416496}" type="slidenum">
              <a:rPr lang="en-GB" smtClean="0"/>
              <a:t>37</a:t>
            </a:fld>
            <a:endParaRPr lang="en-GB"/>
          </a:p>
        </p:txBody>
      </p:sp>
    </p:spTree>
    <p:extLst>
      <p:ext uri="{BB962C8B-B14F-4D97-AF65-F5344CB8AC3E}">
        <p14:creationId xmlns:p14="http://schemas.microsoft.com/office/powerpoint/2010/main" val="17214941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Stel k = 1 =&gt;    </a:t>
            </a:r>
            <a:r>
              <a:rPr lang="en-US" err="1"/>
              <a:t>H</a:t>
            </a:r>
            <a:r>
              <a:rPr lang="en-US" baseline="-25000" err="1"/>
              <a:t>k</a:t>
            </a:r>
            <a:r>
              <a:rPr lang="en-US" baseline="0"/>
              <a:t>=H</a:t>
            </a:r>
            <a:r>
              <a:rPr lang="en-US" baseline="-25000"/>
              <a:t>1</a:t>
            </a:r>
            <a:r>
              <a:rPr lang="en-US" baseline="0"/>
              <a:t>     e</a:t>
            </a:r>
            <a:r>
              <a:rPr lang="en-US" baseline="-25000"/>
              <a:t>k+1:n </a:t>
            </a:r>
            <a:r>
              <a:rPr lang="en-US" baseline="0"/>
              <a:t>= (e</a:t>
            </a:r>
            <a:r>
              <a:rPr lang="en-US" baseline="-25000"/>
              <a:t>2 </a:t>
            </a:r>
            <a:r>
              <a:rPr lang="en-US" baseline="0"/>
              <a:t> , … , </a:t>
            </a:r>
            <a:r>
              <a:rPr lang="en-US" baseline="0" err="1"/>
              <a:t>e</a:t>
            </a:r>
            <a:r>
              <a:rPr lang="en-US" baseline="-25000" err="1"/>
              <a:t>n</a:t>
            </a:r>
            <a:r>
              <a:rPr lang="en-US" baseline="0"/>
              <a:t> )        </a:t>
            </a:r>
            <a:r>
              <a:rPr lang="en-US" baseline="0" err="1"/>
              <a:t>en</a:t>
            </a:r>
            <a:r>
              <a:rPr lang="en-US" baseline="0"/>
              <a:t> e</a:t>
            </a:r>
            <a:r>
              <a:rPr lang="en-US" baseline="-25000"/>
              <a:t>1:k </a:t>
            </a:r>
            <a:r>
              <a:rPr lang="en-US" baseline="0"/>
              <a:t>= e</a:t>
            </a:r>
            <a:r>
              <a:rPr lang="en-US" baseline="-25000"/>
              <a:t>1</a:t>
            </a:r>
            <a:endParaRPr lang="en-US"/>
          </a:p>
        </p:txBody>
      </p:sp>
      <p:sp>
        <p:nvSpPr>
          <p:cNvPr id="4" name="Slide Number Placeholder 3"/>
          <p:cNvSpPr>
            <a:spLocks noGrp="1"/>
          </p:cNvSpPr>
          <p:nvPr>
            <p:ph type="sldNum" sz="quarter" idx="5"/>
          </p:nvPr>
        </p:nvSpPr>
        <p:spPr/>
        <p:txBody>
          <a:bodyPr/>
          <a:lstStyle/>
          <a:p>
            <a:fld id="{539A0A48-EDB1-4AFE-B1B7-10CE2A416496}" type="slidenum">
              <a:rPr lang="en-GB" smtClean="0"/>
              <a:t>38</a:t>
            </a:fld>
            <a:endParaRPr lang="en-GB"/>
          </a:p>
        </p:txBody>
      </p:sp>
    </p:spTree>
    <p:extLst>
      <p:ext uri="{BB962C8B-B14F-4D97-AF65-F5344CB8AC3E}">
        <p14:creationId xmlns:p14="http://schemas.microsoft.com/office/powerpoint/2010/main" val="4688808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Nu </a:t>
            </a:r>
            <a:r>
              <a:rPr lang="en-US" err="1"/>
              <a:t>dat</a:t>
            </a:r>
            <a:r>
              <a:rPr lang="en-US"/>
              <a:t> alle </a:t>
            </a:r>
            <a:r>
              <a:rPr lang="en-US" err="1"/>
              <a:t>afzonderlijke</a:t>
            </a:r>
            <a:r>
              <a:rPr lang="en-US"/>
              <a:t> </a:t>
            </a:r>
            <a:r>
              <a:rPr lang="en-US" err="1"/>
              <a:t>componenten</a:t>
            </a:r>
            <a:r>
              <a:rPr lang="en-US"/>
              <a:t> </a:t>
            </a:r>
            <a:r>
              <a:rPr lang="en-US" err="1"/>
              <a:t>besproken</a:t>
            </a:r>
            <a:r>
              <a:rPr lang="en-US"/>
              <a:t> </a:t>
            </a:r>
            <a:r>
              <a:rPr lang="en-US" err="1"/>
              <a:t>zijn</a:t>
            </a:r>
            <a:r>
              <a:rPr lang="en-US"/>
              <a:t>, </a:t>
            </a:r>
            <a:r>
              <a:rPr lang="en-US" err="1"/>
              <a:t>kijken</a:t>
            </a:r>
            <a:r>
              <a:rPr lang="en-US"/>
              <a:t> we </a:t>
            </a:r>
            <a:r>
              <a:rPr lang="en-US" err="1"/>
              <a:t>naar</a:t>
            </a:r>
            <a:r>
              <a:rPr lang="en-US"/>
              <a:t> </a:t>
            </a:r>
            <a:r>
              <a:rPr lang="en-US" err="1"/>
              <a:t>een</a:t>
            </a:r>
            <a:r>
              <a:rPr lang="en-US"/>
              <a:t> </a:t>
            </a:r>
            <a:r>
              <a:rPr lang="en-US" err="1"/>
              <a:t>voorbeeld</a:t>
            </a:r>
            <a:r>
              <a:rPr lang="en-US"/>
              <a:t> van de </a:t>
            </a:r>
            <a:r>
              <a:rPr lang="en-US" err="1"/>
              <a:t>totale</a:t>
            </a:r>
            <a:r>
              <a:rPr lang="en-US"/>
              <a:t> </a:t>
            </a:r>
            <a:r>
              <a:rPr lang="en-US" err="1"/>
              <a:t>structuur</a:t>
            </a:r>
            <a:r>
              <a:rPr lang="en-US"/>
              <a:t> van de </a:t>
            </a:r>
            <a:r>
              <a:rPr lang="en-US" err="1"/>
              <a:t>localisatie</a:t>
            </a:r>
            <a:r>
              <a:rPr lang="en-US"/>
              <a:t>.  In de </a:t>
            </a:r>
            <a:r>
              <a:rPr lang="en-US" err="1"/>
              <a:t>geschetste</a:t>
            </a:r>
            <a:r>
              <a:rPr lang="en-US"/>
              <a:t> </a:t>
            </a:r>
            <a:r>
              <a:rPr lang="en-US" err="1"/>
              <a:t>situatie</a:t>
            </a:r>
            <a:r>
              <a:rPr lang="en-US"/>
              <a:t> </a:t>
            </a:r>
            <a:r>
              <a:rPr lang="en-US" err="1"/>
              <a:t>zijn</a:t>
            </a:r>
            <a:r>
              <a:rPr lang="en-US"/>
              <a:t> er reeds twee </a:t>
            </a:r>
            <a:r>
              <a:rPr lang="en-US" err="1"/>
              <a:t>observaties</a:t>
            </a:r>
            <a:r>
              <a:rPr lang="en-US"/>
              <a:t> </a:t>
            </a:r>
            <a:r>
              <a:rPr lang="en-US" err="1"/>
              <a:t>binnengekomen</a:t>
            </a:r>
            <a:r>
              <a:rPr lang="en-US"/>
              <a:t> </a:t>
            </a:r>
            <a:r>
              <a:rPr lang="en-US" err="1"/>
              <a:t>gekoppeld</a:t>
            </a:r>
            <a:r>
              <a:rPr lang="en-US"/>
              <a:t> </a:t>
            </a:r>
            <a:r>
              <a:rPr lang="en-US" err="1"/>
              <a:t>aan</a:t>
            </a:r>
            <a:r>
              <a:rPr lang="en-US"/>
              <a:t> </a:t>
            </a:r>
            <a:r>
              <a:rPr lang="en-US" err="1"/>
              <a:t>verborgen</a:t>
            </a:r>
            <a:r>
              <a:rPr lang="en-US"/>
              <a:t> </a:t>
            </a:r>
            <a:r>
              <a:rPr lang="en-US" err="1"/>
              <a:t>toestanden</a:t>
            </a:r>
            <a:r>
              <a:rPr lang="en-US"/>
              <a:t> </a:t>
            </a:r>
            <a:r>
              <a:rPr lang="en-US" err="1"/>
              <a:t>en</a:t>
            </a:r>
            <a:r>
              <a:rPr lang="en-US"/>
              <a:t> de </a:t>
            </a:r>
            <a:r>
              <a:rPr lang="en-US" err="1"/>
              <a:t>transitie</a:t>
            </a:r>
            <a:r>
              <a:rPr lang="en-US"/>
              <a:t> matrix is </a:t>
            </a:r>
            <a:r>
              <a:rPr lang="en-US" err="1"/>
              <a:t>opgesteld</a:t>
            </a:r>
            <a:r>
              <a:rPr lang="en-US"/>
              <a:t>. Nu </a:t>
            </a:r>
            <a:r>
              <a:rPr lang="en-US" err="1"/>
              <a:t>gaat</a:t>
            </a:r>
            <a:r>
              <a:rPr lang="en-US"/>
              <a:t> het model over </a:t>
            </a:r>
            <a:r>
              <a:rPr lang="en-US" err="1"/>
              <a:t>naar</a:t>
            </a:r>
            <a:r>
              <a:rPr lang="en-US"/>
              <a:t> </a:t>
            </a:r>
            <a:r>
              <a:rPr lang="en-US" err="1"/>
              <a:t>een</a:t>
            </a:r>
            <a:r>
              <a:rPr lang="en-US"/>
              <a:t> </a:t>
            </a:r>
            <a:r>
              <a:rPr lang="en-US" err="1"/>
              <a:t>volgende</a:t>
            </a:r>
            <a:r>
              <a:rPr lang="en-US"/>
              <a:t> </a:t>
            </a:r>
            <a:r>
              <a:rPr lang="en-US" err="1"/>
              <a:t>verborgen</a:t>
            </a:r>
            <a:r>
              <a:rPr lang="en-US"/>
              <a:t> </a:t>
            </a:r>
            <a:r>
              <a:rPr lang="en-US" err="1"/>
              <a:t>toestand</a:t>
            </a:r>
            <a:r>
              <a:rPr lang="en-US"/>
              <a:t>. We </a:t>
            </a:r>
            <a:r>
              <a:rPr lang="en-US" err="1"/>
              <a:t>krijgen</a:t>
            </a:r>
            <a:r>
              <a:rPr lang="en-US"/>
              <a:t> </a:t>
            </a:r>
            <a:r>
              <a:rPr lang="en-US" err="1"/>
              <a:t>een</a:t>
            </a:r>
            <a:r>
              <a:rPr lang="en-US"/>
              <a:t> matching score </a:t>
            </a:r>
            <a:r>
              <a:rPr lang="en-US" err="1"/>
              <a:t>binnen</a:t>
            </a:r>
            <a:r>
              <a:rPr lang="en-US"/>
              <a:t> van 0.9 die </a:t>
            </a:r>
            <a:r>
              <a:rPr lang="en-US" err="1"/>
              <a:t>matcht</a:t>
            </a:r>
            <a:r>
              <a:rPr lang="en-US"/>
              <a:t> met </a:t>
            </a:r>
            <a:r>
              <a:rPr lang="en-US" err="1"/>
              <a:t>een</a:t>
            </a:r>
            <a:r>
              <a:rPr lang="en-US"/>
              <a:t> </a:t>
            </a:r>
            <a:r>
              <a:rPr lang="en-US" err="1"/>
              <a:t>schilderij</a:t>
            </a:r>
            <a:r>
              <a:rPr lang="en-US"/>
              <a:t> </a:t>
            </a:r>
            <a:r>
              <a:rPr lang="en-US" err="1"/>
              <a:t>uit</a:t>
            </a:r>
            <a:r>
              <a:rPr lang="en-US"/>
              <a:t> </a:t>
            </a:r>
            <a:r>
              <a:rPr lang="en-US" err="1"/>
              <a:t>zaal</a:t>
            </a:r>
            <a:r>
              <a:rPr lang="en-US"/>
              <a:t> A. </a:t>
            </a:r>
          </a:p>
          <a:p>
            <a:endParaRPr lang="en-US"/>
          </a:p>
          <a:p>
            <a:r>
              <a:rPr lang="en-US"/>
              <a:t>De emission matrix </a:t>
            </a:r>
            <a:r>
              <a:rPr lang="en-US" err="1"/>
              <a:t>wordt</a:t>
            </a:r>
            <a:r>
              <a:rPr lang="en-US"/>
              <a:t> </a:t>
            </a:r>
            <a:r>
              <a:rPr lang="en-US" err="1"/>
              <a:t>opgesteld</a:t>
            </a:r>
            <a:r>
              <a:rPr lang="en-US"/>
              <a:t> </a:t>
            </a:r>
            <a:r>
              <a:rPr lang="en-US" err="1"/>
              <a:t>en</a:t>
            </a:r>
            <a:r>
              <a:rPr lang="en-US"/>
              <a:t> de </a:t>
            </a:r>
            <a:r>
              <a:rPr lang="en-US" err="1"/>
              <a:t>rij</a:t>
            </a:r>
            <a:r>
              <a:rPr lang="en-US"/>
              <a:t> die </a:t>
            </a:r>
            <a:r>
              <a:rPr lang="en-US" err="1"/>
              <a:t>hoort</a:t>
            </a:r>
            <a:r>
              <a:rPr lang="en-US"/>
              <a:t> </a:t>
            </a:r>
            <a:r>
              <a:rPr lang="en-US" err="1"/>
              <a:t>bij</a:t>
            </a:r>
            <a:r>
              <a:rPr lang="en-US"/>
              <a:t> </a:t>
            </a:r>
            <a:r>
              <a:rPr lang="en-US" err="1"/>
              <a:t>zaal</a:t>
            </a:r>
            <a:r>
              <a:rPr lang="en-US"/>
              <a:t> A </a:t>
            </a:r>
            <a:r>
              <a:rPr lang="en-US" err="1"/>
              <a:t>wordt</a:t>
            </a:r>
            <a:r>
              <a:rPr lang="en-US"/>
              <a:t> </a:t>
            </a:r>
            <a:r>
              <a:rPr lang="en-US" err="1"/>
              <a:t>opgevuld</a:t>
            </a:r>
            <a:r>
              <a:rPr lang="en-US"/>
              <a:t> met de TP </a:t>
            </a:r>
            <a:r>
              <a:rPr lang="en-US" err="1"/>
              <a:t>distributie</a:t>
            </a:r>
            <a:r>
              <a:rPr lang="en-US"/>
              <a:t> </a:t>
            </a:r>
            <a:r>
              <a:rPr lang="en-US" err="1"/>
              <a:t>en</a:t>
            </a:r>
            <a:r>
              <a:rPr lang="en-US"/>
              <a:t> de </a:t>
            </a:r>
            <a:r>
              <a:rPr lang="en-US" err="1"/>
              <a:t>overige</a:t>
            </a:r>
            <a:r>
              <a:rPr lang="en-US"/>
              <a:t> </a:t>
            </a:r>
            <a:r>
              <a:rPr lang="en-US" err="1"/>
              <a:t>rijen</a:t>
            </a:r>
            <a:r>
              <a:rPr lang="en-US"/>
              <a:t> met de FP </a:t>
            </a:r>
            <a:r>
              <a:rPr lang="en-US" err="1"/>
              <a:t>distributie</a:t>
            </a:r>
            <a:r>
              <a:rPr lang="en-US"/>
              <a:t>. Nu </a:t>
            </a:r>
            <a:r>
              <a:rPr lang="en-US" err="1"/>
              <a:t>kijken</a:t>
            </a:r>
            <a:r>
              <a:rPr lang="en-US"/>
              <a:t> we </a:t>
            </a:r>
            <a:r>
              <a:rPr lang="en-US" err="1"/>
              <a:t>naar</a:t>
            </a:r>
            <a:r>
              <a:rPr lang="en-US"/>
              <a:t> de </a:t>
            </a:r>
            <a:r>
              <a:rPr lang="en-US" err="1"/>
              <a:t>vorige</a:t>
            </a:r>
            <a:r>
              <a:rPr lang="en-US"/>
              <a:t> </a:t>
            </a:r>
            <a:r>
              <a:rPr lang="en-US" err="1"/>
              <a:t>voorspelde</a:t>
            </a:r>
            <a:r>
              <a:rPr lang="en-US"/>
              <a:t> </a:t>
            </a:r>
            <a:r>
              <a:rPr lang="en-US" err="1"/>
              <a:t>distributies</a:t>
            </a:r>
            <a:r>
              <a:rPr lang="en-US"/>
              <a:t>. </a:t>
            </a:r>
            <a:r>
              <a:rPr lang="en-US" err="1"/>
              <a:t>Aangezien</a:t>
            </a:r>
            <a:r>
              <a:rPr lang="en-US"/>
              <a:t> </a:t>
            </a:r>
            <a:r>
              <a:rPr lang="en-US" err="1"/>
              <a:t>dat</a:t>
            </a:r>
            <a:r>
              <a:rPr lang="en-US"/>
              <a:t> er </a:t>
            </a:r>
            <a:r>
              <a:rPr lang="en-US" err="1"/>
              <a:t>wordt</a:t>
            </a:r>
            <a:r>
              <a:rPr lang="en-US"/>
              <a:t> </a:t>
            </a:r>
            <a:r>
              <a:rPr lang="en-US" err="1"/>
              <a:t>uitgegaan</a:t>
            </a:r>
            <a:r>
              <a:rPr lang="en-US"/>
              <a:t> van de Markov </a:t>
            </a:r>
            <a:r>
              <a:rPr lang="en-US" err="1"/>
              <a:t>eigenschap</a:t>
            </a:r>
            <a:r>
              <a:rPr lang="en-US"/>
              <a:t>, </a:t>
            </a:r>
            <a:r>
              <a:rPr lang="en-US" err="1"/>
              <a:t>wordt</a:t>
            </a:r>
            <a:r>
              <a:rPr lang="en-US"/>
              <a:t> de </a:t>
            </a:r>
            <a:r>
              <a:rPr lang="en-US" err="1"/>
              <a:t>volgende</a:t>
            </a:r>
            <a:r>
              <a:rPr lang="en-US"/>
              <a:t> </a:t>
            </a:r>
            <a:r>
              <a:rPr lang="en-US" err="1"/>
              <a:t>toestand</a:t>
            </a:r>
            <a:r>
              <a:rPr lang="en-US"/>
              <a:t> </a:t>
            </a:r>
            <a:r>
              <a:rPr lang="en-US" err="1"/>
              <a:t>enkel</a:t>
            </a:r>
            <a:r>
              <a:rPr lang="en-US"/>
              <a:t> </a:t>
            </a:r>
            <a:r>
              <a:rPr lang="en-US" err="1"/>
              <a:t>bepaald</a:t>
            </a:r>
            <a:r>
              <a:rPr lang="en-US"/>
              <a:t> </a:t>
            </a:r>
            <a:r>
              <a:rPr lang="en-US" err="1"/>
              <a:t>uit</a:t>
            </a:r>
            <a:r>
              <a:rPr lang="en-US"/>
              <a:t> de </a:t>
            </a:r>
            <a:r>
              <a:rPr lang="en-US" err="1"/>
              <a:t>huidige</a:t>
            </a:r>
            <a:r>
              <a:rPr lang="en-US"/>
              <a:t> </a:t>
            </a:r>
            <a:r>
              <a:rPr lang="en-US" err="1"/>
              <a:t>toestand</a:t>
            </a:r>
            <a:r>
              <a:rPr lang="en-US"/>
              <a:t> </a:t>
            </a:r>
            <a:r>
              <a:rPr lang="en-US" err="1"/>
              <a:t>en</a:t>
            </a:r>
            <a:r>
              <a:rPr lang="en-US"/>
              <a:t> </a:t>
            </a:r>
            <a:r>
              <a:rPr lang="en-US" err="1"/>
              <a:t>niet</a:t>
            </a:r>
            <a:r>
              <a:rPr lang="en-US"/>
              <a:t> </a:t>
            </a:r>
            <a:r>
              <a:rPr lang="en-US" err="1"/>
              <a:t>uit</a:t>
            </a:r>
            <a:r>
              <a:rPr lang="en-US"/>
              <a:t> info over </a:t>
            </a:r>
            <a:r>
              <a:rPr lang="en-US" err="1"/>
              <a:t>vorige</a:t>
            </a:r>
            <a:r>
              <a:rPr lang="en-US"/>
              <a:t> </a:t>
            </a:r>
            <a:r>
              <a:rPr lang="en-US" err="1"/>
              <a:t>toestanden</a:t>
            </a:r>
            <a:r>
              <a:rPr lang="en-US"/>
              <a:t> </a:t>
            </a:r>
            <a:r>
              <a:rPr lang="en-US" err="1"/>
              <a:t>en</a:t>
            </a:r>
            <a:r>
              <a:rPr lang="en-US"/>
              <a:t> </a:t>
            </a:r>
            <a:r>
              <a:rPr lang="en-US" err="1"/>
              <a:t>dus</a:t>
            </a:r>
            <a:r>
              <a:rPr lang="en-US"/>
              <a:t> is </a:t>
            </a:r>
            <a:r>
              <a:rPr lang="en-US" err="1"/>
              <a:t>enkel</a:t>
            </a:r>
            <a:r>
              <a:rPr lang="en-US"/>
              <a:t> de </a:t>
            </a:r>
            <a:r>
              <a:rPr lang="en-US" err="1"/>
              <a:t>laatst</a:t>
            </a:r>
            <a:r>
              <a:rPr lang="en-US"/>
              <a:t> </a:t>
            </a:r>
            <a:r>
              <a:rPr lang="en-US" err="1"/>
              <a:t>voorspelde</a:t>
            </a:r>
            <a:r>
              <a:rPr lang="en-US"/>
              <a:t> </a:t>
            </a:r>
            <a:r>
              <a:rPr lang="en-US" err="1"/>
              <a:t>kansverdeling</a:t>
            </a:r>
            <a:r>
              <a:rPr lang="en-US"/>
              <a:t> </a:t>
            </a:r>
            <a:r>
              <a:rPr lang="en-US" err="1"/>
              <a:t>nodig</a:t>
            </a:r>
            <a:r>
              <a:rPr lang="en-US"/>
              <a:t> </a:t>
            </a:r>
            <a:r>
              <a:rPr lang="en-US" err="1"/>
              <a:t>als</a:t>
            </a:r>
            <a:r>
              <a:rPr lang="en-US"/>
              <a:t> input voor het model. </a:t>
            </a:r>
          </a:p>
          <a:p>
            <a:endParaRPr lang="en-US"/>
          </a:p>
          <a:p>
            <a:r>
              <a:rPr lang="en-US" err="1"/>
              <a:t>Indien</a:t>
            </a:r>
            <a:r>
              <a:rPr lang="en-US"/>
              <a:t> het de </a:t>
            </a:r>
            <a:r>
              <a:rPr lang="en-US" err="1"/>
              <a:t>eerste</a:t>
            </a:r>
            <a:r>
              <a:rPr lang="en-US"/>
              <a:t> </a:t>
            </a:r>
            <a:r>
              <a:rPr lang="en-US" err="1"/>
              <a:t>voorspelling</a:t>
            </a:r>
            <a:r>
              <a:rPr lang="en-US"/>
              <a:t> is </a:t>
            </a:r>
            <a:r>
              <a:rPr lang="en-US" err="1"/>
              <a:t>wordt</a:t>
            </a:r>
            <a:r>
              <a:rPr lang="en-US"/>
              <a:t> er </a:t>
            </a:r>
            <a:r>
              <a:rPr lang="en-US" err="1"/>
              <a:t>als</a:t>
            </a:r>
            <a:r>
              <a:rPr lang="en-US"/>
              <a:t> </a:t>
            </a:r>
            <a:r>
              <a:rPr lang="en-US" err="1"/>
              <a:t>huidige</a:t>
            </a:r>
            <a:r>
              <a:rPr lang="en-US"/>
              <a:t> </a:t>
            </a:r>
            <a:r>
              <a:rPr lang="en-US" err="1"/>
              <a:t>verdeling</a:t>
            </a:r>
            <a:r>
              <a:rPr lang="en-US"/>
              <a:t> </a:t>
            </a:r>
            <a:r>
              <a:rPr lang="en-US" err="1"/>
              <a:t>een</a:t>
            </a:r>
            <a:r>
              <a:rPr lang="en-US"/>
              <a:t> </a:t>
            </a:r>
            <a:r>
              <a:rPr lang="en-US" err="1"/>
              <a:t>uniforme</a:t>
            </a:r>
            <a:r>
              <a:rPr lang="en-US"/>
              <a:t> </a:t>
            </a:r>
            <a:r>
              <a:rPr lang="en-US" err="1"/>
              <a:t>verdeling</a:t>
            </a:r>
            <a:r>
              <a:rPr lang="en-US"/>
              <a:t> </a:t>
            </a:r>
            <a:r>
              <a:rPr lang="en-US" err="1"/>
              <a:t>gekozen</a:t>
            </a:r>
            <a:r>
              <a:rPr lang="en-US"/>
              <a:t>. Het </a:t>
            </a:r>
            <a:r>
              <a:rPr lang="en-US" err="1"/>
              <a:t>categorisch</a:t>
            </a:r>
            <a:r>
              <a:rPr lang="en-US"/>
              <a:t> HMM </a:t>
            </a:r>
            <a:r>
              <a:rPr lang="en-US" err="1"/>
              <a:t>uit</a:t>
            </a:r>
            <a:r>
              <a:rPr lang="en-US"/>
              <a:t> de </a:t>
            </a:r>
            <a:r>
              <a:rPr lang="en-US" err="1"/>
              <a:t>hmmlearn</a:t>
            </a:r>
            <a:r>
              <a:rPr lang="en-US"/>
              <a:t> library, </a:t>
            </a:r>
            <a:r>
              <a:rPr lang="en-US" err="1"/>
              <a:t>een</a:t>
            </a:r>
            <a:r>
              <a:rPr lang="en-US"/>
              <a:t> python library </a:t>
            </a:r>
            <a:r>
              <a:rPr lang="en-US" err="1"/>
              <a:t>gebouwd</a:t>
            </a:r>
            <a:r>
              <a:rPr lang="en-US"/>
              <a:t> op </a:t>
            </a:r>
            <a:r>
              <a:rPr lang="en-US" err="1"/>
              <a:t>sklearn</a:t>
            </a:r>
            <a:r>
              <a:rPr lang="en-US"/>
              <a:t> met </a:t>
            </a:r>
            <a:r>
              <a:rPr lang="en-US" err="1"/>
              <a:t>verschillende</a:t>
            </a:r>
            <a:r>
              <a:rPr lang="en-US"/>
              <a:t> </a:t>
            </a:r>
            <a:r>
              <a:rPr lang="en-US" err="1"/>
              <a:t>modellen</a:t>
            </a:r>
            <a:r>
              <a:rPr lang="en-US"/>
              <a:t> voor HMMs </a:t>
            </a:r>
            <a:r>
              <a:rPr lang="en-US" err="1"/>
              <a:t>gebruikt</a:t>
            </a:r>
            <a:r>
              <a:rPr lang="en-US"/>
              <a:t> </a:t>
            </a:r>
            <a:r>
              <a:rPr lang="en-US" err="1"/>
              <a:t>deze</a:t>
            </a:r>
            <a:r>
              <a:rPr lang="en-US"/>
              <a:t> </a:t>
            </a:r>
            <a:r>
              <a:rPr lang="en-US" err="1"/>
              <a:t>componenten</a:t>
            </a:r>
            <a:r>
              <a:rPr lang="en-US"/>
              <a:t> om </a:t>
            </a:r>
            <a:r>
              <a:rPr lang="en-US" err="1"/>
              <a:t>een</a:t>
            </a:r>
            <a:r>
              <a:rPr lang="en-US"/>
              <a:t> </a:t>
            </a:r>
            <a:r>
              <a:rPr lang="en-US" err="1"/>
              <a:t>kansverdeling</a:t>
            </a:r>
            <a:r>
              <a:rPr lang="en-US"/>
              <a:t> </a:t>
            </a:r>
            <a:r>
              <a:rPr lang="en-US" err="1"/>
              <a:t>terug</a:t>
            </a:r>
            <a:r>
              <a:rPr lang="en-US"/>
              <a:t> </a:t>
            </a:r>
            <a:r>
              <a:rPr lang="en-US" err="1"/>
              <a:t>te</a:t>
            </a:r>
            <a:r>
              <a:rPr lang="en-US"/>
              <a:t> </a:t>
            </a:r>
            <a:r>
              <a:rPr lang="en-US" err="1"/>
              <a:t>geven</a:t>
            </a:r>
            <a:r>
              <a:rPr lang="en-US"/>
              <a:t> over de </a:t>
            </a:r>
            <a:r>
              <a:rPr lang="en-US" err="1"/>
              <a:t>zalen</a:t>
            </a:r>
            <a:r>
              <a:rPr lang="en-US"/>
              <a:t>. Het </a:t>
            </a:r>
            <a:r>
              <a:rPr lang="en-US" err="1"/>
              <a:t>doet</a:t>
            </a:r>
            <a:r>
              <a:rPr lang="en-US"/>
              <a:t> </a:t>
            </a:r>
            <a:r>
              <a:rPr lang="en-US" err="1"/>
              <a:t>dit</a:t>
            </a:r>
            <a:r>
              <a:rPr lang="en-US"/>
              <a:t> door </a:t>
            </a:r>
            <a:r>
              <a:rPr lang="en-US" err="1"/>
              <a:t>onderliggend</a:t>
            </a:r>
            <a:r>
              <a:rPr lang="en-US"/>
              <a:t> </a:t>
            </a:r>
            <a:r>
              <a:rPr lang="en-US" err="1"/>
              <a:t>gebruik</a:t>
            </a:r>
            <a:r>
              <a:rPr lang="en-US"/>
              <a:t> </a:t>
            </a:r>
            <a:r>
              <a:rPr lang="en-US" err="1"/>
              <a:t>te</a:t>
            </a:r>
            <a:r>
              <a:rPr lang="en-US"/>
              <a:t> </a:t>
            </a:r>
            <a:r>
              <a:rPr lang="en-US" err="1"/>
              <a:t>maken</a:t>
            </a:r>
            <a:r>
              <a:rPr lang="en-US"/>
              <a:t> van het Viterbi </a:t>
            </a:r>
            <a:r>
              <a:rPr lang="en-US" err="1"/>
              <a:t>en</a:t>
            </a:r>
            <a:r>
              <a:rPr lang="en-US"/>
              <a:t> Forward-backward </a:t>
            </a:r>
            <a:r>
              <a:rPr lang="en-US" err="1"/>
              <a:t>algoritme</a:t>
            </a:r>
            <a:r>
              <a:rPr lang="en-US"/>
              <a:t>. Er is </a:t>
            </a:r>
            <a:r>
              <a:rPr lang="en-US" err="1"/>
              <a:t>te</a:t>
            </a:r>
            <a:r>
              <a:rPr lang="en-US"/>
              <a:t> </a:t>
            </a:r>
            <a:r>
              <a:rPr lang="en-US" err="1"/>
              <a:t>zien</a:t>
            </a:r>
            <a:r>
              <a:rPr lang="en-US"/>
              <a:t> in de </a:t>
            </a:r>
            <a:r>
              <a:rPr lang="en-US" err="1"/>
              <a:t>voorspelling</a:t>
            </a:r>
            <a:r>
              <a:rPr lang="en-US"/>
              <a:t> </a:t>
            </a:r>
            <a:r>
              <a:rPr lang="en-US" err="1"/>
              <a:t>dat</a:t>
            </a:r>
            <a:r>
              <a:rPr lang="en-US"/>
              <a:t> het model met </a:t>
            </a:r>
            <a:r>
              <a:rPr lang="en-US" err="1"/>
              <a:t>een</a:t>
            </a:r>
            <a:r>
              <a:rPr lang="en-US"/>
              <a:t> </a:t>
            </a:r>
            <a:r>
              <a:rPr lang="en-US" err="1"/>
              <a:t>hoge</a:t>
            </a:r>
            <a:r>
              <a:rPr lang="en-US"/>
              <a:t> </a:t>
            </a:r>
            <a:r>
              <a:rPr lang="en-US" err="1"/>
              <a:t>zekerheid</a:t>
            </a:r>
            <a:r>
              <a:rPr lang="en-US"/>
              <a:t> </a:t>
            </a:r>
            <a:r>
              <a:rPr lang="en-US" err="1"/>
              <a:t>voorspelt</a:t>
            </a:r>
            <a:r>
              <a:rPr lang="en-US"/>
              <a:t> </a:t>
            </a:r>
            <a:r>
              <a:rPr lang="en-US" err="1"/>
              <a:t>dat</a:t>
            </a:r>
            <a:r>
              <a:rPr lang="en-US"/>
              <a:t> de </a:t>
            </a:r>
            <a:r>
              <a:rPr lang="en-US" err="1"/>
              <a:t>gebruiker</a:t>
            </a:r>
            <a:r>
              <a:rPr lang="en-US"/>
              <a:t> in </a:t>
            </a:r>
            <a:r>
              <a:rPr lang="en-US" err="1"/>
              <a:t>zaal</a:t>
            </a:r>
            <a:r>
              <a:rPr lang="en-US"/>
              <a:t> A zit.</a:t>
            </a:r>
          </a:p>
          <a:p>
            <a:endParaRPr lang="en-US"/>
          </a:p>
          <a:p>
            <a:endParaRPr lang="en-US"/>
          </a:p>
        </p:txBody>
      </p:sp>
      <p:sp>
        <p:nvSpPr>
          <p:cNvPr id="4" name="Slide Number Placeholder 3"/>
          <p:cNvSpPr>
            <a:spLocks noGrp="1"/>
          </p:cNvSpPr>
          <p:nvPr>
            <p:ph type="sldNum" sz="quarter" idx="5"/>
          </p:nvPr>
        </p:nvSpPr>
        <p:spPr/>
        <p:txBody>
          <a:bodyPr/>
          <a:lstStyle/>
          <a:p>
            <a:fld id="{539A0A48-EDB1-4AFE-B1B7-10CE2A416496}" type="slidenum">
              <a:rPr lang="en-GB" smtClean="0"/>
              <a:t>45</a:t>
            </a:fld>
            <a:endParaRPr lang="en-GB"/>
          </a:p>
        </p:txBody>
      </p:sp>
    </p:spTree>
    <p:extLst>
      <p:ext uri="{BB962C8B-B14F-4D97-AF65-F5344CB8AC3E}">
        <p14:creationId xmlns:p14="http://schemas.microsoft.com/office/powerpoint/2010/main" val="3817337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39A0A48-EDB1-4AFE-B1B7-10CE2A416496}" type="slidenum">
              <a:rPr lang="en-GB" smtClean="0"/>
              <a:t>48</a:t>
            </a:fld>
            <a:endParaRPr lang="en-GB"/>
          </a:p>
        </p:txBody>
      </p:sp>
    </p:spTree>
    <p:extLst>
      <p:ext uri="{BB962C8B-B14F-4D97-AF65-F5344CB8AC3E}">
        <p14:creationId xmlns:p14="http://schemas.microsoft.com/office/powerpoint/2010/main" val="1448905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err="1">
                <a:cs typeface="Calibri"/>
              </a:rPr>
              <a:t>Deze</a:t>
            </a:r>
            <a:r>
              <a:rPr lang="en-GB">
                <a:cs typeface="Calibri"/>
              </a:rPr>
              <a:t> slide </a:t>
            </a:r>
            <a:r>
              <a:rPr lang="en-GB" err="1">
                <a:cs typeface="Calibri"/>
              </a:rPr>
              <a:t>geeft</a:t>
            </a:r>
            <a:r>
              <a:rPr lang="en-GB">
                <a:cs typeface="Calibri"/>
              </a:rPr>
              <a:t> de </a:t>
            </a:r>
            <a:r>
              <a:rPr lang="en-GB" err="1">
                <a:cs typeface="Calibri"/>
              </a:rPr>
              <a:t>algemere</a:t>
            </a:r>
            <a:r>
              <a:rPr lang="en-GB">
                <a:cs typeface="Calibri"/>
              </a:rPr>
              <a:t> work flow die </a:t>
            </a:r>
            <a:r>
              <a:rPr lang="en-GB" err="1">
                <a:cs typeface="Calibri"/>
              </a:rPr>
              <a:t>gebruikt</a:t>
            </a:r>
            <a:r>
              <a:rPr lang="en-GB">
                <a:cs typeface="Calibri"/>
              </a:rPr>
              <a:t> </a:t>
            </a:r>
            <a:r>
              <a:rPr lang="en-GB" err="1">
                <a:cs typeface="Calibri"/>
              </a:rPr>
              <a:t>wordt</a:t>
            </a:r>
            <a:r>
              <a:rPr lang="en-GB">
                <a:cs typeface="Calibri"/>
              </a:rPr>
              <a:t> </a:t>
            </a:r>
            <a:r>
              <a:rPr lang="en-GB" err="1">
                <a:cs typeface="Calibri"/>
              </a:rPr>
              <a:t>voor</a:t>
            </a:r>
            <a:r>
              <a:rPr lang="en-GB">
                <a:cs typeface="Calibri"/>
              </a:rPr>
              <a:t> de painting detection. Het </a:t>
            </a:r>
            <a:r>
              <a:rPr lang="en-GB" err="1">
                <a:cs typeface="Calibri"/>
              </a:rPr>
              <a:t>hoofddoel</a:t>
            </a:r>
            <a:r>
              <a:rPr lang="en-GB">
                <a:cs typeface="Calibri"/>
              </a:rPr>
              <a:t> is om </a:t>
            </a:r>
            <a:r>
              <a:rPr lang="en-GB" err="1">
                <a:cs typeface="Calibri"/>
              </a:rPr>
              <a:t>een</a:t>
            </a:r>
            <a:r>
              <a:rPr lang="en-GB">
                <a:cs typeface="Calibri"/>
              </a:rPr>
              <a:t> region of </a:t>
            </a:r>
            <a:r>
              <a:rPr lang="en-GB" err="1">
                <a:cs typeface="Calibri"/>
              </a:rPr>
              <a:t>itnrest</a:t>
            </a:r>
            <a:r>
              <a:rPr lang="en-GB">
                <a:cs typeface="Calibri"/>
              </a:rPr>
              <a:t> </a:t>
            </a:r>
            <a:r>
              <a:rPr lang="en-GB" err="1">
                <a:cs typeface="Calibri"/>
              </a:rPr>
              <a:t>te</a:t>
            </a:r>
            <a:r>
              <a:rPr lang="en-GB">
                <a:cs typeface="Calibri"/>
              </a:rPr>
              <a:t> </a:t>
            </a:r>
            <a:r>
              <a:rPr lang="en-GB" err="1">
                <a:cs typeface="Calibri"/>
              </a:rPr>
              <a:t>vinden</a:t>
            </a:r>
            <a:r>
              <a:rPr lang="en-GB">
                <a:cs typeface="Calibri"/>
              </a:rPr>
              <a:t> </a:t>
            </a:r>
            <a:r>
              <a:rPr lang="en-GB" err="1">
                <a:cs typeface="Calibri"/>
              </a:rPr>
              <a:t>rond</a:t>
            </a:r>
            <a:r>
              <a:rPr lang="en-GB">
                <a:cs typeface="Calibri"/>
              </a:rPr>
              <a:t> </a:t>
            </a:r>
            <a:r>
              <a:rPr lang="en-GB" err="1">
                <a:cs typeface="Calibri"/>
              </a:rPr>
              <a:t>elke</a:t>
            </a:r>
            <a:r>
              <a:rPr lang="en-GB">
                <a:cs typeface="Calibri"/>
              </a:rPr>
              <a:t> painting. De </a:t>
            </a:r>
            <a:r>
              <a:rPr lang="en-GB" err="1">
                <a:cs typeface="Calibri"/>
              </a:rPr>
              <a:t>eerste</a:t>
            </a:r>
            <a:r>
              <a:rPr lang="en-GB">
                <a:cs typeface="Calibri"/>
              </a:rPr>
              <a:t> stap  </a:t>
            </a:r>
            <a:r>
              <a:rPr lang="en-GB" err="1">
                <a:cs typeface="Calibri"/>
              </a:rPr>
              <a:t>zal</a:t>
            </a:r>
            <a:r>
              <a:rPr lang="en-GB">
                <a:cs typeface="Calibri"/>
              </a:rPr>
              <a:t> </a:t>
            </a:r>
            <a:r>
              <a:rPr lang="en-GB" err="1">
                <a:cs typeface="Calibri"/>
              </a:rPr>
              <a:t>een</a:t>
            </a:r>
            <a:r>
              <a:rPr lang="en-GB">
                <a:cs typeface="Calibri"/>
              </a:rPr>
              <a:t> camera calibration </a:t>
            </a:r>
            <a:r>
              <a:rPr lang="en-GB" err="1">
                <a:cs typeface="Calibri"/>
              </a:rPr>
              <a:t>zijn</a:t>
            </a:r>
            <a:r>
              <a:rPr lang="en-GB">
                <a:cs typeface="Calibri"/>
              </a:rPr>
              <a:t>, </a:t>
            </a:r>
            <a:r>
              <a:rPr lang="en-GB" err="1">
                <a:cs typeface="Calibri"/>
              </a:rPr>
              <a:t>waarna</a:t>
            </a:r>
            <a:r>
              <a:rPr lang="en-GB">
                <a:cs typeface="Calibri"/>
              </a:rPr>
              <a:t> we de image </a:t>
            </a:r>
            <a:r>
              <a:rPr lang="en-GB" err="1">
                <a:cs typeface="Calibri"/>
              </a:rPr>
              <a:t>eerst</a:t>
            </a:r>
            <a:r>
              <a:rPr lang="en-GB">
                <a:cs typeface="Calibri"/>
              </a:rPr>
              <a:t> door </a:t>
            </a:r>
            <a:r>
              <a:rPr lang="en-GB" err="1">
                <a:cs typeface="Calibri"/>
              </a:rPr>
              <a:t>een</a:t>
            </a:r>
            <a:r>
              <a:rPr lang="en-GB">
                <a:cs typeface="Calibri"/>
              </a:rPr>
              <a:t> preprocessing </a:t>
            </a:r>
            <a:r>
              <a:rPr lang="en-GB" err="1">
                <a:cs typeface="Calibri"/>
              </a:rPr>
              <a:t>fase</a:t>
            </a:r>
            <a:r>
              <a:rPr lang="en-GB">
                <a:cs typeface="Calibri"/>
              </a:rPr>
              <a:t> </a:t>
            </a:r>
            <a:r>
              <a:rPr lang="en-GB" err="1">
                <a:cs typeface="Calibri"/>
              </a:rPr>
              <a:t>zullen</a:t>
            </a:r>
            <a:r>
              <a:rPr lang="en-GB">
                <a:cs typeface="Calibri"/>
              </a:rPr>
              <a:t> </a:t>
            </a:r>
            <a:r>
              <a:rPr lang="en-GB" err="1">
                <a:cs typeface="Calibri"/>
              </a:rPr>
              <a:t>halen</a:t>
            </a:r>
            <a:r>
              <a:rPr lang="en-GB">
                <a:cs typeface="Calibri"/>
              </a:rPr>
              <a:t>. </a:t>
            </a:r>
            <a:r>
              <a:rPr lang="en-GB" err="1">
                <a:cs typeface="Calibri"/>
              </a:rPr>
              <a:t>Daarna</a:t>
            </a:r>
            <a:r>
              <a:rPr lang="en-GB">
                <a:cs typeface="Calibri"/>
              </a:rPr>
              <a:t> </a:t>
            </a:r>
            <a:r>
              <a:rPr lang="en-GB" err="1">
                <a:cs typeface="Calibri"/>
              </a:rPr>
              <a:t>worden</a:t>
            </a:r>
            <a:r>
              <a:rPr lang="en-GB">
                <a:cs typeface="Calibri"/>
              </a:rPr>
              <a:t> de contour sets </a:t>
            </a:r>
            <a:r>
              <a:rPr lang="en-GB" err="1">
                <a:cs typeface="Calibri"/>
              </a:rPr>
              <a:t>gezocht</a:t>
            </a:r>
            <a:r>
              <a:rPr lang="en-GB">
                <a:cs typeface="Calibri"/>
              </a:rPr>
              <a:t> in </a:t>
            </a:r>
            <a:r>
              <a:rPr lang="en-GB" err="1">
                <a:cs typeface="Calibri"/>
              </a:rPr>
              <a:t>elke</a:t>
            </a:r>
            <a:r>
              <a:rPr lang="en-GB">
                <a:cs typeface="Calibri"/>
              </a:rPr>
              <a:t> image, </a:t>
            </a:r>
            <a:r>
              <a:rPr lang="en-GB" err="1">
                <a:cs typeface="Calibri"/>
              </a:rPr>
              <a:t>waarna</a:t>
            </a:r>
            <a:r>
              <a:rPr lang="en-GB">
                <a:cs typeface="Calibri"/>
              </a:rPr>
              <a:t> er </a:t>
            </a:r>
            <a:r>
              <a:rPr lang="en-GB" err="1">
                <a:cs typeface="Calibri"/>
              </a:rPr>
              <a:t>gefilterd</a:t>
            </a:r>
            <a:r>
              <a:rPr lang="en-GB">
                <a:cs typeface="Calibri"/>
              </a:rPr>
              <a:t> </a:t>
            </a:r>
            <a:r>
              <a:rPr lang="en-GB" err="1">
                <a:cs typeface="Calibri"/>
              </a:rPr>
              <a:t>zal</a:t>
            </a:r>
            <a:r>
              <a:rPr lang="en-GB">
                <a:cs typeface="Calibri"/>
              </a:rPr>
              <a:t> </a:t>
            </a:r>
            <a:r>
              <a:rPr lang="en-GB" err="1">
                <a:cs typeface="Calibri"/>
              </a:rPr>
              <a:t>worden</a:t>
            </a:r>
            <a:r>
              <a:rPr lang="en-GB">
                <a:cs typeface="Calibri"/>
              </a:rPr>
              <a:t> alle "</a:t>
            </a:r>
            <a:r>
              <a:rPr lang="en-GB" err="1">
                <a:cs typeface="Calibri"/>
              </a:rPr>
              <a:t>niet</a:t>
            </a:r>
            <a:r>
              <a:rPr lang="en-GB">
                <a:cs typeface="Calibri"/>
              </a:rPr>
              <a:t>" paintings </a:t>
            </a:r>
            <a:r>
              <a:rPr lang="en-GB" err="1">
                <a:cs typeface="Calibri"/>
              </a:rPr>
              <a:t>uit</a:t>
            </a:r>
            <a:r>
              <a:rPr lang="en-GB">
                <a:cs typeface="Calibri"/>
              </a:rPr>
              <a:t> de </a:t>
            </a:r>
            <a:r>
              <a:rPr lang="en-GB" err="1">
                <a:cs typeface="Calibri"/>
              </a:rPr>
              <a:t>contourset</a:t>
            </a:r>
            <a:r>
              <a:rPr lang="en-GB">
                <a:cs typeface="Calibri"/>
              </a:rPr>
              <a:t> </a:t>
            </a:r>
            <a:r>
              <a:rPr lang="en-GB" err="1">
                <a:cs typeface="Calibri"/>
              </a:rPr>
              <a:t>gefilterd</a:t>
            </a:r>
            <a:r>
              <a:rPr lang="en-GB">
                <a:cs typeface="Calibri"/>
              </a:rPr>
              <a:t> worden.</a:t>
            </a:r>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6</a:t>
            </a:fld>
            <a:endParaRPr lang="en-GB"/>
          </a:p>
        </p:txBody>
      </p:sp>
    </p:spTree>
    <p:extLst>
      <p:ext uri="{BB962C8B-B14F-4D97-AF65-F5344CB8AC3E}">
        <p14:creationId xmlns:p14="http://schemas.microsoft.com/office/powerpoint/2010/main" val="2980983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err="1"/>
              <a:t>To</a:t>
            </a:r>
            <a:r>
              <a:rPr lang="nl-BE"/>
              <a:t> </a:t>
            </a:r>
            <a:r>
              <a:rPr lang="nl-BE" err="1"/>
              <a:t>calibrate</a:t>
            </a:r>
            <a:r>
              <a:rPr lang="nl-BE"/>
              <a:t> </a:t>
            </a:r>
            <a:r>
              <a:rPr lang="nl-BE" err="1"/>
              <a:t>the</a:t>
            </a:r>
            <a:r>
              <a:rPr lang="nl-BE"/>
              <a:t> camera we </a:t>
            </a:r>
            <a:r>
              <a:rPr lang="nl-BE" err="1"/>
              <a:t>use</a:t>
            </a:r>
            <a:r>
              <a:rPr lang="nl-BE"/>
              <a:t> </a:t>
            </a:r>
            <a:r>
              <a:rPr lang="nl-BE" err="1"/>
              <a:t>the</a:t>
            </a:r>
            <a:r>
              <a:rPr lang="nl-BE"/>
              <a:t> </a:t>
            </a:r>
            <a:r>
              <a:rPr lang="nl-BE" err="1"/>
              <a:t>calibration</a:t>
            </a:r>
            <a:r>
              <a:rPr lang="nl-BE"/>
              <a:t> video of </a:t>
            </a:r>
            <a:r>
              <a:rPr lang="nl-BE" err="1"/>
              <a:t>those</a:t>
            </a:r>
            <a:r>
              <a:rPr lang="nl-BE"/>
              <a:t> camera’s. </a:t>
            </a:r>
            <a:r>
              <a:rPr lang="nl-BE" err="1"/>
              <a:t>This</a:t>
            </a:r>
            <a:r>
              <a:rPr lang="nl-BE"/>
              <a:t> is a video </a:t>
            </a:r>
            <a:r>
              <a:rPr lang="nl-BE" err="1"/>
              <a:t>where</a:t>
            </a:r>
            <a:r>
              <a:rPr lang="nl-BE"/>
              <a:t> a </a:t>
            </a:r>
            <a:r>
              <a:rPr lang="nl-BE" err="1"/>
              <a:t>moving</a:t>
            </a:r>
            <a:r>
              <a:rPr lang="nl-BE"/>
              <a:t> checkerboard is </a:t>
            </a:r>
            <a:r>
              <a:rPr lang="nl-BE" err="1"/>
              <a:t>recorded</a:t>
            </a:r>
            <a:r>
              <a:rPr lang="nl-BE"/>
              <a:t>. (Zhangs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nl-BE" err="1"/>
              <a:t>To</a:t>
            </a:r>
            <a:r>
              <a:rPr lang="nl-BE"/>
              <a:t> </a:t>
            </a:r>
            <a:r>
              <a:rPr lang="nl-BE" err="1"/>
              <a:t>calbrate</a:t>
            </a:r>
            <a:r>
              <a:rPr lang="nl-BE"/>
              <a:t> </a:t>
            </a:r>
            <a:r>
              <a:rPr lang="nl-BE" err="1"/>
              <a:t>the</a:t>
            </a:r>
            <a:r>
              <a:rPr lang="nl-BE"/>
              <a:t> camera we </a:t>
            </a:r>
            <a:r>
              <a:rPr lang="nl-BE" err="1"/>
              <a:t>need</a:t>
            </a:r>
            <a:r>
              <a:rPr lang="nl-BE"/>
              <a:t> </a:t>
            </a:r>
            <a:r>
              <a:rPr lang="nl-BE" err="1"/>
              <a:t>the</a:t>
            </a:r>
            <a:r>
              <a:rPr lang="nl-BE"/>
              <a:t> </a:t>
            </a:r>
            <a:r>
              <a:rPr lang="nl-BE" err="1"/>
              <a:t>following</a:t>
            </a:r>
            <a:r>
              <a:rPr lang="nl-BE"/>
              <a:t> </a:t>
            </a:r>
            <a:r>
              <a:rPr lang="nl-BE" err="1"/>
              <a:t>imput</a:t>
            </a:r>
            <a:r>
              <a:rPr lang="nl-BE"/>
              <a:t> data: </a:t>
            </a:r>
            <a:r>
              <a:rPr lang="en-GB" b="0" i="0">
                <a:solidFill>
                  <a:srgbClr val="000000"/>
                </a:solidFill>
                <a:effectLst/>
                <a:latin typeface="Helvetica"/>
                <a:cs typeface="Helvetica"/>
              </a:rPr>
              <a:t>3D real world points + corresponding 2D coordinates of these points</a:t>
            </a:r>
          </a:p>
          <a:p>
            <a:r>
              <a:rPr lang="nl-BE"/>
              <a:t>The 3D points are object points </a:t>
            </a:r>
            <a:r>
              <a:rPr lang="nl-BE" err="1"/>
              <a:t>and</a:t>
            </a:r>
            <a:r>
              <a:rPr lang="nl-BE"/>
              <a:t> </a:t>
            </a:r>
            <a:r>
              <a:rPr lang="nl-BE" err="1"/>
              <a:t>the</a:t>
            </a:r>
            <a:r>
              <a:rPr lang="nl-BE"/>
              <a:t> 2D points are image points</a:t>
            </a:r>
            <a:endParaRPr lang="nl-BE">
              <a:cs typeface="Calibri"/>
            </a:endParaRPr>
          </a:p>
          <a:p>
            <a:endParaRPr lang="nl-BE"/>
          </a:p>
          <a:p>
            <a:r>
              <a:rPr lang="en-GB" b="0" i="0">
                <a:solidFill>
                  <a:srgbClr val="000000"/>
                </a:solidFill>
                <a:effectLst/>
                <a:latin typeface="Helvetica"/>
                <a:cs typeface="Helvetica"/>
              </a:rPr>
              <a:t>Intrinsic parameters are specific to a camera. They include information like focal length ( </a:t>
            </a:r>
            <a:r>
              <a:rPr lang="en-GB" b="0" i="0" u="none" strike="noStrike" err="1">
                <a:solidFill>
                  <a:srgbClr val="000000"/>
                </a:solidFill>
                <a:effectLst/>
                <a:latin typeface="MathJax_Math-italic"/>
              </a:rPr>
              <a:t>fx</a:t>
            </a:r>
            <a:r>
              <a:rPr lang="en-GB" b="0" i="0" u="none" strike="noStrike" err="1">
                <a:solidFill>
                  <a:srgbClr val="000000"/>
                </a:solidFill>
                <a:effectLst/>
                <a:latin typeface="MathJax_Main"/>
              </a:rPr>
              <a:t>,</a:t>
            </a:r>
            <a:r>
              <a:rPr lang="en-GB" b="0" i="0" u="none" strike="noStrike" err="1">
                <a:solidFill>
                  <a:srgbClr val="000000"/>
                </a:solidFill>
                <a:effectLst/>
                <a:latin typeface="MathJax_Math-italic"/>
              </a:rPr>
              <a:t>fy</a:t>
            </a:r>
            <a:r>
              <a:rPr lang="en-GB" b="0" i="0">
                <a:solidFill>
                  <a:srgbClr val="000000"/>
                </a:solidFill>
                <a:effectLst/>
                <a:latin typeface="Helvetica"/>
                <a:cs typeface="Helvetica"/>
              </a:rPr>
              <a:t>) and optical </a:t>
            </a:r>
            <a:r>
              <a:rPr lang="en-GB" b="0" i="0" err="1">
                <a:solidFill>
                  <a:srgbClr val="000000"/>
                </a:solidFill>
                <a:effectLst/>
                <a:latin typeface="Helvetica"/>
                <a:cs typeface="Helvetica"/>
              </a:rPr>
              <a:t>centers</a:t>
            </a:r>
            <a:r>
              <a:rPr lang="en-GB" b="0" i="0">
                <a:solidFill>
                  <a:srgbClr val="000000"/>
                </a:solidFill>
                <a:effectLst/>
                <a:latin typeface="Helvetica"/>
                <a:cs typeface="Helvetica"/>
              </a:rPr>
              <a:t> ( </a:t>
            </a:r>
            <a:r>
              <a:rPr lang="en-GB" b="0" i="0" u="none" strike="noStrike" err="1">
                <a:solidFill>
                  <a:srgbClr val="000000"/>
                </a:solidFill>
                <a:effectLst/>
                <a:latin typeface="MathJax_Math-italic"/>
              </a:rPr>
              <a:t>cx</a:t>
            </a:r>
            <a:r>
              <a:rPr lang="en-GB" b="0" i="0" u="none" strike="noStrike" err="1">
                <a:solidFill>
                  <a:srgbClr val="000000"/>
                </a:solidFill>
                <a:effectLst/>
                <a:latin typeface="MathJax_Main"/>
              </a:rPr>
              <a:t>,</a:t>
            </a:r>
            <a:r>
              <a:rPr lang="en-GB" b="0" i="0" u="none" strike="noStrike" err="1">
                <a:solidFill>
                  <a:srgbClr val="000000"/>
                </a:solidFill>
                <a:effectLst/>
                <a:latin typeface="MathJax_Math-italic"/>
              </a:rPr>
              <a:t>cy</a:t>
            </a:r>
            <a:r>
              <a:rPr lang="en-GB" b="0" i="0">
                <a:solidFill>
                  <a:srgbClr val="000000"/>
                </a:solidFill>
                <a:effectLst/>
                <a:latin typeface="Helvetica"/>
                <a:cs typeface="Helvetica"/>
              </a:rPr>
              <a:t>). The focal length and optical </a:t>
            </a:r>
            <a:r>
              <a:rPr lang="en-GB" b="0" i="0" err="1">
                <a:solidFill>
                  <a:srgbClr val="000000"/>
                </a:solidFill>
                <a:effectLst/>
                <a:latin typeface="Helvetica"/>
                <a:cs typeface="Helvetica"/>
              </a:rPr>
              <a:t>centers</a:t>
            </a:r>
            <a:r>
              <a:rPr lang="en-GB" b="0" i="0">
                <a:solidFill>
                  <a:srgbClr val="000000"/>
                </a:solidFill>
                <a:effectLst/>
                <a:latin typeface="Helvetica"/>
                <a:cs typeface="Helvetica"/>
              </a:rPr>
              <a:t> can be used to create a camera matrix, which can be used to remove distortion due to the lenses of a specific camera. The camera matrix is unique to a specific camera, so once calculated, it can be reused on other images taken by the same camera. It is expressed as a 3x3 matrix:</a:t>
            </a:r>
            <a:endParaRPr lang="nl-BE">
              <a:latin typeface="Helvetica"/>
              <a:cs typeface="Helvetica"/>
            </a:endParaRPr>
          </a:p>
          <a:p>
            <a:br>
              <a:rPr lang="en-GB">
                <a:cs typeface="+mn-lt"/>
              </a:rPr>
            </a:br>
            <a:endParaRPr lang="nl-BE"/>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8</a:t>
            </a:fld>
            <a:endParaRPr lang="en-GB"/>
          </a:p>
        </p:txBody>
      </p:sp>
    </p:spTree>
    <p:extLst>
      <p:ext uri="{BB962C8B-B14F-4D97-AF65-F5344CB8AC3E}">
        <p14:creationId xmlns:p14="http://schemas.microsoft.com/office/powerpoint/2010/main" val="2170530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err="1"/>
              <a:t>Img</a:t>
            </a:r>
            <a:r>
              <a:rPr lang="nl-BE"/>
              <a:t> = </a:t>
            </a:r>
            <a:r>
              <a:rPr lang="nl-BE" err="1"/>
              <a:t>greyscale</a:t>
            </a:r>
            <a:r>
              <a:rPr lang="nl-BE"/>
              <a:t> image</a:t>
            </a:r>
            <a:endParaRPr lang="nl-BE">
              <a:cs typeface="Calibri"/>
            </a:endParaRPr>
          </a:p>
          <a:p>
            <a:r>
              <a:rPr lang="nl-BE" err="1"/>
              <a:t>Size</a:t>
            </a:r>
            <a:r>
              <a:rPr lang="nl-BE"/>
              <a:t> = </a:t>
            </a:r>
            <a:r>
              <a:rPr lang="en-GB" b="0" i="0">
                <a:solidFill>
                  <a:srgbClr val="D1D5DB"/>
                </a:solidFill>
                <a:effectLst/>
                <a:latin typeface="Söhne"/>
              </a:rPr>
              <a:t>This parameter specifies the size of the chessboard pattern to be detected. It is represented as a tuple </a:t>
            </a:r>
            <a:r>
              <a:rPr lang="en-GB"/>
              <a:t>(width, height)</a:t>
            </a:r>
            <a:r>
              <a:rPr lang="en-GB" b="0" i="0">
                <a:solidFill>
                  <a:srgbClr val="D1D5DB"/>
                </a:solidFill>
                <a:effectLst/>
                <a:latin typeface="Söhne"/>
              </a:rPr>
              <a:t>. In this case, it indicates that the chessboard it indicates that the chessboard has width internal corners in the width direction and height internal corners in the height direction.</a:t>
            </a:r>
            <a:endParaRPr lang="nl-BE" b="0" i="0">
              <a:solidFill>
                <a:srgbClr val="D1D5DB"/>
              </a:solidFill>
              <a:effectLst/>
              <a:latin typeface="Söhne"/>
            </a:endParaRPr>
          </a:p>
          <a:p>
            <a:r>
              <a:rPr lang="en-GB" b="0" i="0">
                <a:solidFill>
                  <a:srgbClr val="D1D5DB"/>
                </a:solidFill>
                <a:effectLst/>
                <a:latin typeface="Söhne"/>
              </a:rPr>
              <a:t>Flags</a:t>
            </a:r>
          </a:p>
          <a:p>
            <a:endParaRPr lang="en-GB" b="0" i="0">
              <a:solidFill>
                <a:srgbClr val="D1D5DB"/>
              </a:solidFill>
              <a:effectLst/>
              <a:latin typeface="Söhne"/>
            </a:endParaRPr>
          </a:p>
          <a:p>
            <a:r>
              <a:rPr lang="en-GB" b="0" i="0">
                <a:solidFill>
                  <a:srgbClr val="D1D5DB"/>
                </a:solidFill>
                <a:effectLst/>
                <a:latin typeface="Söhne"/>
              </a:rPr>
              <a:t>We used: </a:t>
            </a:r>
            <a:r>
              <a:rPr lang="en-GB">
                <a:effectLst/>
                <a:latin typeface="ui-monospace"/>
              </a:rPr>
              <a:t>ret, corners = </a:t>
            </a:r>
            <a:r>
              <a:rPr lang="en-GB" err="1">
                <a:effectLst/>
                <a:latin typeface="ui-monospace"/>
              </a:rPr>
              <a:t>cv.findChessboardCorners</a:t>
            </a:r>
            <a:r>
              <a:rPr lang="en-GB">
                <a:effectLst/>
                <a:latin typeface="ui-monospace"/>
              </a:rPr>
              <a:t>(</a:t>
            </a:r>
            <a:r>
              <a:rPr lang="en-GB" err="1">
                <a:effectLst/>
                <a:latin typeface="ui-monospace"/>
              </a:rPr>
              <a:t>gray</a:t>
            </a:r>
            <a:r>
              <a:rPr lang="en-GB">
                <a:effectLst/>
                <a:latin typeface="ui-monospace"/>
              </a:rPr>
              <a:t>, (6,10), </a:t>
            </a:r>
            <a:r>
              <a:rPr lang="en-GB" err="1">
                <a:effectLst/>
                <a:latin typeface="ui-monospace"/>
              </a:rPr>
              <a:t>cv.CALIB_CB_ADAPTIVE_THRESH</a:t>
            </a:r>
            <a:r>
              <a:rPr lang="en-GB">
                <a:effectLst/>
                <a:latin typeface="ui-monospace"/>
              </a:rPr>
              <a:t> + </a:t>
            </a:r>
            <a:r>
              <a:rPr lang="en-GB" err="1">
                <a:effectLst/>
                <a:latin typeface="ui-monospace"/>
              </a:rPr>
              <a:t>cv.CALIB_CB_FAST_CHECK</a:t>
            </a:r>
            <a:r>
              <a:rPr lang="en-GB">
                <a:effectLst/>
                <a:latin typeface="ui-monospace"/>
              </a:rPr>
              <a:t> + </a:t>
            </a:r>
            <a:r>
              <a:rPr lang="en-GB" err="1">
                <a:effectLst/>
                <a:latin typeface="ui-monospace"/>
              </a:rPr>
              <a:t>cv.CALIB_CB_NORMALIZE_IMAGE</a:t>
            </a:r>
            <a:r>
              <a:rPr lang="en-GB">
                <a:effectLst/>
                <a:latin typeface="ui-monospace"/>
              </a:rPr>
              <a:t> + </a:t>
            </a:r>
            <a:r>
              <a:rPr lang="en-GB" err="1">
                <a:effectLst/>
                <a:latin typeface="ui-monospace"/>
              </a:rPr>
              <a:t>cv.CALIB_USE_LU</a:t>
            </a:r>
            <a:r>
              <a:rPr lang="en-GB">
                <a:effectLst/>
                <a:latin typeface="ui-monospace"/>
              </a:rPr>
              <a:t>)</a:t>
            </a:r>
          </a:p>
          <a:p>
            <a:endParaRPr lang="en-GB">
              <a:effectLst/>
              <a:latin typeface="ui-monospace"/>
            </a:endParaRPr>
          </a:p>
          <a:p>
            <a:pPr algn="l">
              <a:buFont typeface="+mj-lt"/>
              <a:buAutoNum type="arabicPeriod"/>
            </a:pPr>
            <a:r>
              <a:rPr lang="en-GB" b="0" i="0" err="1">
                <a:solidFill>
                  <a:srgbClr val="D1D5DB"/>
                </a:solidFill>
                <a:effectLst/>
                <a:latin typeface="Söhne"/>
              </a:rPr>
              <a:t>cv.CALIB_CB_ADAPTIVE_THRESH</a:t>
            </a:r>
            <a:r>
              <a:rPr lang="en-GB" b="0" i="0">
                <a:solidFill>
                  <a:srgbClr val="D1D5DB"/>
                </a:solidFill>
                <a:effectLst/>
                <a:latin typeface="Söhne"/>
              </a:rPr>
              <a:t>: This flag indicates that adaptive thresholding should be used during corner detection. Adaptive thresholding dynamically adjusts the threshold value based on the local image intensity, which can be beneficial for images with varying lighting conditions.</a:t>
            </a:r>
          </a:p>
          <a:p>
            <a:pPr algn="l">
              <a:buFont typeface="+mj-lt"/>
              <a:buAutoNum type="arabicPeriod"/>
            </a:pPr>
            <a:r>
              <a:rPr lang="en-GB" b="0" i="0" err="1">
                <a:solidFill>
                  <a:srgbClr val="D1D5DB"/>
                </a:solidFill>
                <a:effectLst/>
                <a:latin typeface="Söhne"/>
              </a:rPr>
              <a:t>cv.CALIB_CB_FAST_CHECK</a:t>
            </a:r>
            <a:r>
              <a:rPr lang="en-GB" b="0" i="0">
                <a:solidFill>
                  <a:srgbClr val="D1D5DB"/>
                </a:solidFill>
                <a:effectLst/>
                <a:latin typeface="Söhne"/>
              </a:rPr>
              <a:t>: This flag enables fast initial checks to quickly reject image regions that do not resemble a chessboard pattern. This check helps in reducing computation time by eliminating non-chessboard areas early in the process.</a:t>
            </a:r>
          </a:p>
          <a:p>
            <a:pPr algn="l">
              <a:buFont typeface="+mj-lt"/>
              <a:buAutoNum type="arabicPeriod"/>
            </a:pPr>
            <a:r>
              <a:rPr lang="en-GB" b="0" i="0" err="1">
                <a:solidFill>
                  <a:srgbClr val="D1D5DB"/>
                </a:solidFill>
                <a:effectLst/>
                <a:latin typeface="Söhne"/>
              </a:rPr>
              <a:t>cv.CALIB_CB_NORMALIZE_IMAGE</a:t>
            </a:r>
            <a:r>
              <a:rPr lang="en-GB" b="0" i="0">
                <a:solidFill>
                  <a:srgbClr val="D1D5DB"/>
                </a:solidFill>
                <a:effectLst/>
                <a:latin typeface="Söhne"/>
              </a:rPr>
              <a:t>: This flag indicates that the input image should be normalized before corner detection. Normalization involves scaling the image intensities to a specific range to improve the algorithm's robustness against varying illumination conditions.</a:t>
            </a:r>
          </a:p>
          <a:p>
            <a:pPr algn="l">
              <a:buFont typeface="+mj-lt"/>
              <a:buAutoNum type="arabicPeriod"/>
            </a:pPr>
            <a:r>
              <a:rPr lang="en-GB" b="0" i="0" err="1">
                <a:solidFill>
                  <a:srgbClr val="D1D5DB"/>
                </a:solidFill>
                <a:effectLst/>
                <a:latin typeface="Söhne"/>
              </a:rPr>
              <a:t>cv.CALIB_USE_LU</a:t>
            </a:r>
            <a:r>
              <a:rPr lang="en-GB" b="0" i="0">
                <a:solidFill>
                  <a:srgbClr val="D1D5DB"/>
                </a:solidFill>
                <a:effectLst/>
                <a:latin typeface="Söhne"/>
              </a:rPr>
              <a:t>: This flag specifies the method to be used for solving linear equations during the corner detection process. In this case, the LU (Lower-Upper) decomposition method is chosen.</a:t>
            </a:r>
          </a:p>
          <a:p>
            <a:br>
              <a:rPr lang="en-GB">
                <a:cs typeface="+mn-lt"/>
              </a:rPr>
            </a:br>
            <a:endParaRPr lang="nl-BE"/>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9</a:t>
            </a:fld>
            <a:endParaRPr lang="en-GB"/>
          </a:p>
        </p:txBody>
      </p:sp>
    </p:spTree>
    <p:extLst>
      <p:ext uri="{BB962C8B-B14F-4D97-AF65-F5344CB8AC3E}">
        <p14:creationId xmlns:p14="http://schemas.microsoft.com/office/powerpoint/2010/main" val="3396536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b="0" i="0">
                <a:solidFill>
                  <a:srgbClr val="D1D5DB"/>
                </a:solidFill>
                <a:effectLst/>
                <a:latin typeface="Söhne"/>
              </a:rPr>
              <a:t>De </a:t>
            </a:r>
            <a:r>
              <a:rPr lang="en-GB" b="0" i="0" err="1">
                <a:solidFill>
                  <a:srgbClr val="D1D5DB"/>
                </a:solidFill>
                <a:effectLst/>
                <a:latin typeface="Söhne"/>
              </a:rPr>
              <a:t>origneel</a:t>
            </a:r>
            <a:r>
              <a:rPr lang="en-GB" b="0" i="0">
                <a:solidFill>
                  <a:srgbClr val="D1D5DB"/>
                </a:solidFill>
                <a:effectLst/>
                <a:latin typeface="Söhne"/>
              </a:rPr>
              <a:t> </a:t>
            </a:r>
            <a:r>
              <a:rPr lang="en-GB" b="0" i="0" err="1">
                <a:solidFill>
                  <a:srgbClr val="D1D5DB"/>
                </a:solidFill>
                <a:effectLst/>
                <a:latin typeface="Söhne"/>
              </a:rPr>
              <a:t>gevonden</a:t>
            </a:r>
            <a:r>
              <a:rPr lang="en-GB" b="0" i="0">
                <a:solidFill>
                  <a:srgbClr val="D1D5DB"/>
                </a:solidFill>
                <a:effectLst/>
                <a:latin typeface="Söhne"/>
              </a:rPr>
              <a:t> chessboard </a:t>
            </a:r>
            <a:r>
              <a:rPr lang="en-GB" b="0" i="0" err="1">
                <a:solidFill>
                  <a:srgbClr val="D1D5DB"/>
                </a:solidFill>
                <a:effectLst/>
                <a:latin typeface="Söhne"/>
              </a:rPr>
              <a:t>hoeken</a:t>
            </a:r>
            <a:r>
              <a:rPr lang="en-GB" b="0" i="0">
                <a:solidFill>
                  <a:srgbClr val="D1D5DB"/>
                </a:solidFill>
                <a:effectLst/>
                <a:latin typeface="Söhne"/>
              </a:rPr>
              <a:t> </a:t>
            </a:r>
            <a:r>
              <a:rPr lang="en-GB" b="0" i="0" err="1">
                <a:solidFill>
                  <a:srgbClr val="D1D5DB"/>
                </a:solidFill>
                <a:effectLst/>
                <a:latin typeface="Söhne"/>
              </a:rPr>
              <a:t>zijn</a:t>
            </a:r>
            <a:r>
              <a:rPr lang="en-GB" b="0" i="0">
                <a:solidFill>
                  <a:srgbClr val="D1D5DB"/>
                </a:solidFill>
                <a:effectLst/>
                <a:latin typeface="Söhne"/>
              </a:rPr>
              <a:t> </a:t>
            </a:r>
            <a:r>
              <a:rPr lang="en-GB" b="0" i="0" err="1">
                <a:solidFill>
                  <a:srgbClr val="D1D5DB"/>
                </a:solidFill>
                <a:effectLst/>
                <a:latin typeface="Söhne"/>
              </a:rPr>
              <a:t>niet</a:t>
            </a:r>
            <a:r>
              <a:rPr lang="en-GB" b="0" i="0">
                <a:solidFill>
                  <a:srgbClr val="D1D5DB"/>
                </a:solidFill>
                <a:effectLst/>
                <a:latin typeface="Söhne"/>
              </a:rPr>
              <a:t> perfect </a:t>
            </a:r>
            <a:r>
              <a:rPr lang="en-GB" b="0" i="0" err="1">
                <a:solidFill>
                  <a:srgbClr val="D1D5DB"/>
                </a:solidFill>
                <a:effectLst/>
                <a:latin typeface="Söhne"/>
              </a:rPr>
              <a:t>accuraat</a:t>
            </a:r>
            <a:r>
              <a:rPr lang="en-GB" b="0" i="0">
                <a:solidFill>
                  <a:srgbClr val="D1D5DB"/>
                </a:solidFill>
                <a:effectLst/>
                <a:latin typeface="Söhne"/>
              </a:rPr>
              <a:t>, </a:t>
            </a:r>
            <a:r>
              <a:rPr lang="en-GB" b="0" i="0" err="1">
                <a:solidFill>
                  <a:srgbClr val="D1D5DB"/>
                </a:solidFill>
                <a:effectLst/>
                <a:latin typeface="Söhne"/>
              </a:rPr>
              <a:t>dit</a:t>
            </a:r>
            <a:r>
              <a:rPr lang="en-GB" b="0" i="0">
                <a:solidFill>
                  <a:srgbClr val="D1D5DB"/>
                </a:solidFill>
                <a:effectLst/>
                <a:latin typeface="Söhne"/>
              </a:rPr>
              <a:t> </a:t>
            </a:r>
            <a:r>
              <a:rPr lang="en-GB" b="0" i="0" err="1">
                <a:solidFill>
                  <a:srgbClr val="D1D5DB"/>
                </a:solidFill>
                <a:effectLst/>
                <a:latin typeface="Söhne"/>
              </a:rPr>
              <a:t>kan</a:t>
            </a:r>
            <a:r>
              <a:rPr lang="en-GB" b="0" i="0">
                <a:solidFill>
                  <a:srgbClr val="D1D5DB"/>
                </a:solidFill>
                <a:effectLst/>
                <a:latin typeface="Söhne"/>
              </a:rPr>
              <a:t> </a:t>
            </a:r>
            <a:r>
              <a:rPr lang="en-GB" b="0" i="0" err="1">
                <a:solidFill>
                  <a:srgbClr val="D1D5DB"/>
                </a:solidFill>
                <a:effectLst/>
                <a:latin typeface="Söhne"/>
              </a:rPr>
              <a:t>zijn</a:t>
            </a:r>
            <a:r>
              <a:rPr lang="en-GB" b="0" i="0">
                <a:solidFill>
                  <a:srgbClr val="D1D5DB"/>
                </a:solidFill>
                <a:effectLst/>
                <a:latin typeface="Söhne"/>
              </a:rPr>
              <a:t> door </a:t>
            </a:r>
            <a:r>
              <a:rPr lang="en-GB" b="0" i="0" err="1">
                <a:solidFill>
                  <a:srgbClr val="D1D5DB"/>
                </a:solidFill>
                <a:effectLst/>
                <a:latin typeface="Söhne"/>
              </a:rPr>
              <a:t>factoren</a:t>
            </a:r>
            <a:r>
              <a:rPr lang="en-GB" b="0" i="0">
                <a:solidFill>
                  <a:srgbClr val="D1D5DB"/>
                </a:solidFill>
                <a:effectLst/>
                <a:latin typeface="Söhne"/>
              </a:rPr>
              <a:t> </a:t>
            </a:r>
            <a:r>
              <a:rPr lang="en-GB" b="0" i="0" err="1">
                <a:solidFill>
                  <a:srgbClr val="D1D5DB"/>
                </a:solidFill>
                <a:effectLst/>
                <a:latin typeface="Söhne"/>
              </a:rPr>
              <a:t>zoals</a:t>
            </a:r>
            <a:r>
              <a:rPr lang="en-GB" b="0" i="0">
                <a:solidFill>
                  <a:srgbClr val="D1D5DB"/>
                </a:solidFill>
                <a:effectLst/>
                <a:latin typeface="Söhne"/>
              </a:rPr>
              <a:t> </a:t>
            </a:r>
            <a:r>
              <a:rPr lang="en-GB" b="0" i="0" err="1">
                <a:solidFill>
                  <a:srgbClr val="D1D5DB"/>
                </a:solidFill>
                <a:effectLst/>
                <a:latin typeface="Söhne"/>
              </a:rPr>
              <a:t>noice</a:t>
            </a:r>
            <a:r>
              <a:rPr lang="en-GB" b="0" i="0">
                <a:solidFill>
                  <a:srgbClr val="D1D5DB"/>
                </a:solidFill>
                <a:effectLst/>
                <a:latin typeface="Söhne"/>
              </a:rPr>
              <a:t>, </a:t>
            </a:r>
            <a:r>
              <a:rPr lang="en-GB" b="0" i="0" err="1">
                <a:solidFill>
                  <a:srgbClr val="D1D5DB"/>
                </a:solidFill>
                <a:effectLst/>
                <a:latin typeface="Söhne"/>
              </a:rPr>
              <a:t>een</a:t>
            </a:r>
            <a:r>
              <a:rPr lang="en-GB" b="0" i="0">
                <a:solidFill>
                  <a:srgbClr val="D1D5DB"/>
                </a:solidFill>
                <a:effectLst/>
                <a:latin typeface="Söhne"/>
              </a:rPr>
              <a:t> </a:t>
            </a:r>
            <a:r>
              <a:rPr lang="en-GB" b="0" i="0" err="1">
                <a:solidFill>
                  <a:srgbClr val="D1D5DB"/>
                </a:solidFill>
                <a:effectLst/>
                <a:latin typeface="Söhne"/>
              </a:rPr>
              <a:t>gelimiteerde</a:t>
            </a:r>
            <a:r>
              <a:rPr lang="en-GB" b="0" i="0">
                <a:solidFill>
                  <a:srgbClr val="D1D5DB"/>
                </a:solidFill>
                <a:effectLst/>
                <a:latin typeface="Söhne"/>
              </a:rPr>
              <a:t> </a:t>
            </a:r>
            <a:r>
              <a:rPr lang="en-GB" b="0" i="0" err="1">
                <a:solidFill>
                  <a:srgbClr val="D1D5DB"/>
                </a:solidFill>
                <a:effectLst/>
                <a:latin typeface="Söhne"/>
              </a:rPr>
              <a:t>resolutie</a:t>
            </a:r>
            <a:r>
              <a:rPr lang="en-GB" b="0" i="0">
                <a:solidFill>
                  <a:srgbClr val="D1D5DB"/>
                </a:solidFill>
                <a:effectLst/>
                <a:latin typeface="Söhne"/>
              </a:rPr>
              <a:t> of </a:t>
            </a:r>
            <a:r>
              <a:rPr lang="en-GB" b="0" i="0" err="1">
                <a:solidFill>
                  <a:srgbClr val="D1D5DB"/>
                </a:solidFill>
                <a:effectLst/>
                <a:latin typeface="Söhne"/>
              </a:rPr>
              <a:t>interpolatie</a:t>
            </a:r>
            <a:r>
              <a:rPr lang="en-GB" b="0" i="0">
                <a:solidFill>
                  <a:srgbClr val="D1D5DB"/>
                </a:solidFill>
                <a:effectLst/>
                <a:latin typeface="Söhne"/>
              </a:rPr>
              <a:t> </a:t>
            </a:r>
            <a:r>
              <a:rPr lang="en-GB" b="0" i="0" err="1">
                <a:solidFill>
                  <a:srgbClr val="D1D5DB"/>
                </a:solidFill>
                <a:effectLst/>
                <a:latin typeface="Söhne"/>
              </a:rPr>
              <a:t>fouten</a:t>
            </a:r>
            <a:r>
              <a:rPr lang="en-GB" b="0" i="0">
                <a:solidFill>
                  <a:srgbClr val="D1D5DB"/>
                </a:solidFill>
                <a:effectLst/>
                <a:latin typeface="Söhne"/>
              </a:rPr>
              <a:t>. We </a:t>
            </a:r>
            <a:r>
              <a:rPr lang="en-GB" b="0" i="0" err="1">
                <a:solidFill>
                  <a:srgbClr val="D1D5DB"/>
                </a:solidFill>
                <a:effectLst/>
                <a:latin typeface="Söhne"/>
              </a:rPr>
              <a:t>maken</a:t>
            </a:r>
            <a:r>
              <a:rPr lang="en-GB" b="0" i="0">
                <a:solidFill>
                  <a:srgbClr val="D1D5DB"/>
                </a:solidFill>
                <a:effectLst/>
                <a:latin typeface="Söhne"/>
              </a:rPr>
              <a:t> </a:t>
            </a:r>
            <a:r>
              <a:rPr lang="en-GB" b="0" i="0" err="1">
                <a:solidFill>
                  <a:srgbClr val="D1D5DB"/>
                </a:solidFill>
                <a:effectLst/>
                <a:latin typeface="Söhne"/>
              </a:rPr>
              <a:t>gebruik</a:t>
            </a:r>
            <a:r>
              <a:rPr lang="en-GB" b="0" i="0">
                <a:solidFill>
                  <a:srgbClr val="D1D5DB"/>
                </a:solidFill>
                <a:effectLst/>
                <a:latin typeface="Söhne"/>
              </a:rPr>
              <a:t> van </a:t>
            </a:r>
            <a:r>
              <a:rPr lang="en-GB" b="0" i="0" err="1">
                <a:solidFill>
                  <a:srgbClr val="D1D5DB"/>
                </a:solidFill>
                <a:effectLst/>
                <a:latin typeface="Söhne"/>
              </a:rPr>
              <a:t>cornerSubPix</a:t>
            </a:r>
            <a:r>
              <a:rPr lang="en-GB" b="0" i="0">
                <a:solidFill>
                  <a:srgbClr val="D1D5DB"/>
                </a:solidFill>
                <a:effectLst/>
                <a:latin typeface="Söhne"/>
              </a:rPr>
              <a:t> om de </a:t>
            </a:r>
            <a:r>
              <a:rPr lang="en-GB" b="0" i="0" err="1">
                <a:solidFill>
                  <a:srgbClr val="D1D5DB"/>
                </a:solidFill>
                <a:effectLst/>
                <a:latin typeface="Söhne"/>
              </a:rPr>
              <a:t>accuraatiheid</a:t>
            </a:r>
            <a:r>
              <a:rPr lang="en-GB" b="0" i="0">
                <a:solidFill>
                  <a:srgbClr val="D1D5DB"/>
                </a:solidFill>
                <a:effectLst/>
                <a:latin typeface="Söhne"/>
              </a:rPr>
              <a:t> van </a:t>
            </a:r>
            <a:r>
              <a:rPr lang="en-GB" b="0" i="0" err="1">
                <a:solidFill>
                  <a:srgbClr val="D1D5DB"/>
                </a:solidFill>
                <a:effectLst/>
                <a:latin typeface="Söhne"/>
              </a:rPr>
              <a:t>deze</a:t>
            </a:r>
            <a:r>
              <a:rPr lang="en-GB" b="0" i="0">
                <a:solidFill>
                  <a:srgbClr val="D1D5DB"/>
                </a:solidFill>
                <a:effectLst/>
                <a:latin typeface="Söhne"/>
              </a:rPr>
              <a:t> </a:t>
            </a:r>
            <a:r>
              <a:rPr lang="en-GB" b="0" i="0" err="1">
                <a:solidFill>
                  <a:srgbClr val="D1D5DB"/>
                </a:solidFill>
                <a:effectLst/>
                <a:latin typeface="Söhne"/>
              </a:rPr>
              <a:t>hoek</a:t>
            </a:r>
            <a:r>
              <a:rPr lang="en-GB" b="0" i="0">
                <a:solidFill>
                  <a:srgbClr val="D1D5DB"/>
                </a:solidFill>
                <a:effectLst/>
                <a:latin typeface="Söhne"/>
              </a:rPr>
              <a:t> </a:t>
            </a:r>
            <a:r>
              <a:rPr lang="en-GB" b="0" i="0" err="1">
                <a:solidFill>
                  <a:srgbClr val="D1D5DB"/>
                </a:solidFill>
                <a:effectLst/>
                <a:latin typeface="Söhne"/>
              </a:rPr>
              <a:t>posities</a:t>
            </a:r>
            <a:r>
              <a:rPr lang="en-GB" b="0" i="0">
                <a:solidFill>
                  <a:srgbClr val="D1D5DB"/>
                </a:solidFill>
                <a:effectLst/>
                <a:latin typeface="Söhne"/>
              </a:rPr>
              <a:t> </a:t>
            </a:r>
            <a:r>
              <a:rPr lang="en-GB" b="0" i="0" err="1">
                <a:solidFill>
                  <a:srgbClr val="D1D5DB"/>
                </a:solidFill>
                <a:effectLst/>
                <a:latin typeface="Söhne"/>
              </a:rPr>
              <a:t>te</a:t>
            </a:r>
            <a:r>
              <a:rPr lang="en-GB" b="0" i="0">
                <a:solidFill>
                  <a:srgbClr val="D1D5DB"/>
                </a:solidFill>
                <a:effectLst/>
                <a:latin typeface="Söhne"/>
              </a:rPr>
              <a:t> </a:t>
            </a:r>
            <a:r>
              <a:rPr lang="en-GB" b="0" i="0" err="1">
                <a:solidFill>
                  <a:srgbClr val="D1D5DB"/>
                </a:solidFill>
                <a:effectLst/>
                <a:latin typeface="Söhne"/>
              </a:rPr>
              <a:t>verbereteren</a:t>
            </a:r>
            <a:r>
              <a:rPr lang="en-GB" b="0" i="0">
                <a:solidFill>
                  <a:srgbClr val="D1D5DB"/>
                </a:solidFill>
                <a:effectLst/>
                <a:latin typeface="Söhne"/>
              </a:rPr>
              <a:t>. </a:t>
            </a:r>
            <a:r>
              <a:rPr lang="en-GB" b="0" i="0" err="1">
                <a:solidFill>
                  <a:srgbClr val="D1D5DB"/>
                </a:solidFill>
                <a:effectLst/>
                <a:latin typeface="Söhne"/>
              </a:rPr>
              <a:t>cornerSubpix</a:t>
            </a:r>
            <a:r>
              <a:rPr lang="en-GB" b="0" i="0">
                <a:solidFill>
                  <a:srgbClr val="D1D5DB"/>
                </a:solidFill>
                <a:effectLst/>
                <a:latin typeface="Söhne"/>
              </a:rPr>
              <a:t> </a:t>
            </a:r>
            <a:r>
              <a:rPr lang="en-GB" b="0" i="0" err="1">
                <a:solidFill>
                  <a:srgbClr val="D1D5DB"/>
                </a:solidFill>
                <a:effectLst/>
                <a:latin typeface="Söhne"/>
              </a:rPr>
              <a:t>gebruikt</a:t>
            </a:r>
            <a:r>
              <a:rPr lang="en-GB" b="0" i="0">
                <a:solidFill>
                  <a:srgbClr val="D1D5DB"/>
                </a:solidFill>
                <a:effectLst/>
                <a:latin typeface="Söhne"/>
              </a:rPr>
              <a:t> </a:t>
            </a:r>
            <a:r>
              <a:rPr lang="en-GB" b="0" i="0" err="1">
                <a:solidFill>
                  <a:srgbClr val="D1D5DB"/>
                </a:solidFill>
                <a:effectLst/>
                <a:latin typeface="Söhne"/>
              </a:rPr>
              <a:t>een</a:t>
            </a:r>
            <a:r>
              <a:rPr lang="en-GB" b="0" i="0">
                <a:solidFill>
                  <a:srgbClr val="D1D5DB"/>
                </a:solidFill>
                <a:effectLst/>
                <a:latin typeface="Söhne"/>
              </a:rPr>
              <a:t> </a:t>
            </a:r>
            <a:r>
              <a:rPr lang="en-GB" b="0" i="0" err="1">
                <a:solidFill>
                  <a:srgbClr val="D1D5DB"/>
                </a:solidFill>
                <a:effectLst/>
                <a:latin typeface="Söhne"/>
              </a:rPr>
              <a:t>iteratief</a:t>
            </a:r>
            <a:r>
              <a:rPr lang="en-GB" b="0" i="0">
                <a:solidFill>
                  <a:srgbClr val="D1D5DB"/>
                </a:solidFill>
                <a:effectLst/>
                <a:latin typeface="Söhne"/>
              </a:rPr>
              <a:t> </a:t>
            </a:r>
            <a:r>
              <a:rPr lang="en-GB" b="0" i="0" err="1">
                <a:solidFill>
                  <a:srgbClr val="D1D5DB"/>
                </a:solidFill>
                <a:effectLst/>
                <a:latin typeface="Söhne"/>
              </a:rPr>
              <a:t>algoritme</a:t>
            </a:r>
            <a:r>
              <a:rPr lang="en-GB" b="0" i="0">
                <a:solidFill>
                  <a:srgbClr val="D1D5DB"/>
                </a:solidFill>
                <a:effectLst/>
                <a:latin typeface="Söhne"/>
              </a:rPr>
              <a:t> </a:t>
            </a:r>
            <a:r>
              <a:rPr lang="en-GB" b="0" i="0" err="1">
                <a:solidFill>
                  <a:srgbClr val="D1D5DB"/>
                </a:solidFill>
                <a:effectLst/>
                <a:latin typeface="Söhne"/>
              </a:rPr>
              <a:t>dat</a:t>
            </a:r>
            <a:r>
              <a:rPr lang="en-GB" b="0" i="0">
                <a:solidFill>
                  <a:srgbClr val="D1D5DB"/>
                </a:solidFill>
                <a:effectLst/>
                <a:latin typeface="Söhne"/>
              </a:rPr>
              <a:t> </a:t>
            </a:r>
            <a:r>
              <a:rPr lang="en-GB" b="0" i="0" err="1">
                <a:solidFill>
                  <a:srgbClr val="D1D5DB"/>
                </a:solidFill>
                <a:effectLst/>
                <a:latin typeface="Söhne"/>
              </a:rPr>
              <a:t>rekening</a:t>
            </a:r>
            <a:r>
              <a:rPr lang="en-GB" b="0" i="0">
                <a:solidFill>
                  <a:srgbClr val="D1D5DB"/>
                </a:solidFill>
                <a:effectLst/>
                <a:latin typeface="Söhne"/>
              </a:rPr>
              <a:t> </a:t>
            </a:r>
            <a:r>
              <a:rPr lang="en-GB" b="0" i="0" err="1">
                <a:solidFill>
                  <a:srgbClr val="D1D5DB"/>
                </a:solidFill>
                <a:effectLst/>
                <a:latin typeface="Söhne"/>
              </a:rPr>
              <a:t>houdt</a:t>
            </a:r>
            <a:r>
              <a:rPr lang="en-GB" b="0" i="0">
                <a:solidFill>
                  <a:srgbClr val="D1D5DB"/>
                </a:solidFill>
                <a:effectLst/>
                <a:latin typeface="Söhne"/>
              </a:rPr>
              <a:t> met de grayscale </a:t>
            </a:r>
            <a:r>
              <a:rPr lang="en-GB" b="0" i="0" err="1">
                <a:solidFill>
                  <a:srgbClr val="D1D5DB"/>
                </a:solidFill>
                <a:effectLst/>
                <a:latin typeface="Söhne"/>
              </a:rPr>
              <a:t>afb</a:t>
            </a:r>
            <a:r>
              <a:rPr lang="en-GB" b="0" i="0">
                <a:solidFill>
                  <a:srgbClr val="D1D5DB"/>
                </a:solidFill>
                <a:effectLst/>
                <a:latin typeface="Söhne"/>
              </a:rPr>
              <a:t> </a:t>
            </a:r>
            <a:r>
              <a:rPr lang="en-GB" b="0" i="0" err="1">
                <a:solidFill>
                  <a:srgbClr val="D1D5DB"/>
                </a:solidFill>
                <a:effectLst/>
                <a:latin typeface="Söhne"/>
              </a:rPr>
              <a:t>intensiteiten</a:t>
            </a:r>
            <a:r>
              <a:rPr lang="en-GB" b="0" i="0">
                <a:solidFill>
                  <a:srgbClr val="D1D5DB"/>
                </a:solidFill>
                <a:effectLst/>
                <a:latin typeface="Söhne"/>
              </a:rPr>
              <a:t> </a:t>
            </a:r>
            <a:r>
              <a:rPr lang="en-GB" b="0" i="0" err="1">
                <a:solidFill>
                  <a:srgbClr val="D1D5DB"/>
                </a:solidFill>
                <a:effectLst/>
                <a:latin typeface="Söhne"/>
              </a:rPr>
              <a:t>rond</a:t>
            </a:r>
            <a:r>
              <a:rPr lang="en-GB" b="0" i="0">
                <a:solidFill>
                  <a:srgbClr val="D1D5DB"/>
                </a:solidFill>
                <a:effectLst/>
                <a:latin typeface="Söhne"/>
              </a:rPr>
              <a:t> </a:t>
            </a:r>
            <a:r>
              <a:rPr lang="en-GB" b="0" i="0" err="1">
                <a:solidFill>
                  <a:srgbClr val="D1D5DB"/>
                </a:solidFill>
                <a:effectLst/>
                <a:latin typeface="Söhne"/>
              </a:rPr>
              <a:t>elke</a:t>
            </a:r>
            <a:r>
              <a:rPr lang="en-GB" b="0" i="0">
                <a:solidFill>
                  <a:srgbClr val="D1D5DB"/>
                </a:solidFill>
                <a:effectLst/>
                <a:latin typeface="Söhne"/>
              </a:rPr>
              <a:t> </a:t>
            </a:r>
            <a:r>
              <a:rPr lang="en-GB" b="0" i="0" err="1">
                <a:solidFill>
                  <a:srgbClr val="D1D5DB"/>
                </a:solidFill>
                <a:effectLst/>
                <a:latin typeface="Söhne"/>
              </a:rPr>
              <a:t>hoek</a:t>
            </a:r>
            <a:r>
              <a:rPr lang="en-GB" b="0" i="0">
                <a:solidFill>
                  <a:srgbClr val="D1D5DB"/>
                </a:solidFill>
                <a:effectLst/>
                <a:latin typeface="Söhne"/>
              </a:rPr>
              <a:t> om de positive </a:t>
            </a:r>
            <a:r>
              <a:rPr lang="en-GB" b="0" i="0" err="1">
                <a:solidFill>
                  <a:srgbClr val="D1D5DB"/>
                </a:solidFill>
                <a:effectLst/>
                <a:latin typeface="Söhne"/>
              </a:rPr>
              <a:t>te</a:t>
            </a:r>
            <a:r>
              <a:rPr lang="en-GB" b="0" i="0">
                <a:solidFill>
                  <a:srgbClr val="D1D5DB"/>
                </a:solidFill>
                <a:effectLst/>
                <a:latin typeface="Söhne"/>
              </a:rPr>
              <a:t> </a:t>
            </a:r>
            <a:r>
              <a:rPr lang="en-GB" b="0" i="0" err="1">
                <a:solidFill>
                  <a:srgbClr val="D1D5DB"/>
                </a:solidFill>
                <a:effectLst/>
                <a:latin typeface="Söhne"/>
              </a:rPr>
              <a:t>verfijnen</a:t>
            </a:r>
            <a:r>
              <a:rPr lang="en-GB" b="0" i="0">
                <a:solidFill>
                  <a:srgbClr val="D1D5DB"/>
                </a:solidFill>
                <a:effectLst/>
                <a:latin typeface="Söhne"/>
              </a:rPr>
              <a:t>. Door </a:t>
            </a:r>
            <a:r>
              <a:rPr lang="en-GB" b="0" i="0" err="1">
                <a:solidFill>
                  <a:srgbClr val="D1D5DB"/>
                </a:solidFill>
                <a:effectLst/>
                <a:latin typeface="Söhne"/>
              </a:rPr>
              <a:t>gebruik</a:t>
            </a:r>
            <a:r>
              <a:rPr lang="en-GB" b="0" i="0">
                <a:solidFill>
                  <a:srgbClr val="D1D5DB"/>
                </a:solidFill>
                <a:effectLst/>
                <a:latin typeface="Söhne"/>
              </a:rPr>
              <a:t> </a:t>
            </a:r>
            <a:r>
              <a:rPr lang="en-GB" b="0" i="0" err="1">
                <a:solidFill>
                  <a:srgbClr val="D1D5DB"/>
                </a:solidFill>
                <a:effectLst/>
                <a:latin typeface="Söhne"/>
              </a:rPr>
              <a:t>te</a:t>
            </a:r>
            <a:r>
              <a:rPr lang="en-GB" b="0" i="0">
                <a:solidFill>
                  <a:srgbClr val="D1D5DB"/>
                </a:solidFill>
                <a:effectLst/>
                <a:latin typeface="Söhne"/>
              </a:rPr>
              <a:t> </a:t>
            </a:r>
            <a:r>
              <a:rPr lang="en-GB" b="0" i="0" err="1">
                <a:solidFill>
                  <a:srgbClr val="D1D5DB"/>
                </a:solidFill>
                <a:effectLst/>
                <a:latin typeface="Söhne"/>
              </a:rPr>
              <a:t>maken</a:t>
            </a:r>
            <a:r>
              <a:rPr lang="en-GB" b="0" i="0">
                <a:solidFill>
                  <a:srgbClr val="D1D5DB"/>
                </a:solidFill>
                <a:effectLst/>
                <a:latin typeface="Söhne"/>
              </a:rPr>
              <a:t> van sub-pixel </a:t>
            </a:r>
            <a:r>
              <a:rPr lang="en-GB" b="0" i="0" err="1">
                <a:solidFill>
                  <a:srgbClr val="D1D5DB"/>
                </a:solidFill>
                <a:effectLst/>
                <a:latin typeface="Söhne"/>
              </a:rPr>
              <a:t>interpolatie</a:t>
            </a:r>
            <a:r>
              <a:rPr lang="en-GB" b="0" i="0">
                <a:solidFill>
                  <a:srgbClr val="D1D5DB"/>
                </a:solidFill>
                <a:effectLst/>
                <a:latin typeface="Söhne"/>
              </a:rPr>
              <a:t> </a:t>
            </a:r>
            <a:r>
              <a:rPr lang="en-GB" b="0" i="0" err="1">
                <a:solidFill>
                  <a:srgbClr val="D1D5DB"/>
                </a:solidFill>
                <a:effectLst/>
                <a:latin typeface="Söhne"/>
              </a:rPr>
              <a:t>technieken</a:t>
            </a:r>
            <a:r>
              <a:rPr lang="en-GB" b="0" i="0">
                <a:solidFill>
                  <a:srgbClr val="D1D5DB"/>
                </a:solidFill>
                <a:effectLst/>
                <a:latin typeface="Söhne"/>
              </a:rPr>
              <a:t>, </a:t>
            </a:r>
            <a:r>
              <a:rPr lang="en-GB" b="0" i="0" err="1">
                <a:solidFill>
                  <a:srgbClr val="D1D5DB"/>
                </a:solidFill>
                <a:effectLst/>
                <a:latin typeface="Söhne"/>
              </a:rPr>
              <a:t>verhoogt</a:t>
            </a:r>
            <a:r>
              <a:rPr lang="en-GB" b="0" i="0">
                <a:solidFill>
                  <a:srgbClr val="D1D5DB"/>
                </a:solidFill>
                <a:effectLst/>
                <a:latin typeface="Söhne"/>
              </a:rPr>
              <a:t> het de </a:t>
            </a:r>
            <a:r>
              <a:rPr lang="en-GB" b="0" i="0" err="1">
                <a:solidFill>
                  <a:srgbClr val="D1D5DB"/>
                </a:solidFill>
                <a:effectLst/>
                <a:latin typeface="Söhne"/>
              </a:rPr>
              <a:t>accuratie</a:t>
            </a:r>
            <a:r>
              <a:rPr lang="en-GB" b="0" i="0">
                <a:solidFill>
                  <a:srgbClr val="D1D5DB"/>
                </a:solidFill>
                <a:effectLst/>
                <a:latin typeface="Söhne"/>
              </a:rPr>
              <a:t>.</a:t>
            </a:r>
          </a:p>
          <a:p>
            <a:pPr algn="l"/>
            <a:r>
              <a:rPr lang="en-GB" b="0" i="0" err="1">
                <a:solidFill>
                  <a:srgbClr val="D1D5DB"/>
                </a:solidFill>
                <a:effectLst/>
                <a:latin typeface="Söhne"/>
              </a:rPr>
              <a:t>Uit</a:t>
            </a:r>
            <a:r>
              <a:rPr lang="en-GB" b="0" i="0">
                <a:solidFill>
                  <a:srgbClr val="D1D5DB"/>
                </a:solidFill>
                <a:effectLst/>
                <a:latin typeface="Söhne"/>
              </a:rPr>
              <a:t> </a:t>
            </a:r>
            <a:r>
              <a:rPr lang="en-GB" b="0" i="0" err="1">
                <a:solidFill>
                  <a:srgbClr val="D1D5DB"/>
                </a:solidFill>
                <a:effectLst/>
                <a:latin typeface="Söhne"/>
              </a:rPr>
              <a:t>deze</a:t>
            </a:r>
            <a:r>
              <a:rPr lang="en-GB" b="0" i="0">
                <a:solidFill>
                  <a:srgbClr val="D1D5DB"/>
                </a:solidFill>
                <a:effectLst/>
                <a:latin typeface="Söhne"/>
              </a:rPr>
              <a:t> </a:t>
            </a:r>
            <a:r>
              <a:rPr lang="en-GB" b="0" i="0" err="1">
                <a:solidFill>
                  <a:srgbClr val="D1D5DB"/>
                </a:solidFill>
                <a:effectLst/>
                <a:latin typeface="Söhne"/>
              </a:rPr>
              <a:t>hoeken</a:t>
            </a:r>
            <a:r>
              <a:rPr lang="en-GB" b="0" i="0">
                <a:solidFill>
                  <a:srgbClr val="D1D5DB"/>
                </a:solidFill>
                <a:effectLst/>
                <a:latin typeface="Söhne"/>
              </a:rPr>
              <a:t> is het nu </a:t>
            </a:r>
            <a:r>
              <a:rPr lang="en-GB" b="0" i="0" err="1">
                <a:solidFill>
                  <a:srgbClr val="D1D5DB"/>
                </a:solidFill>
                <a:effectLst/>
                <a:latin typeface="Söhne"/>
              </a:rPr>
              <a:t>mogelijk</a:t>
            </a:r>
            <a:r>
              <a:rPr lang="en-GB" b="0" i="0">
                <a:solidFill>
                  <a:srgbClr val="D1D5DB"/>
                </a:solidFill>
                <a:effectLst/>
                <a:latin typeface="Söhne"/>
              </a:rPr>
              <a:t> om de </a:t>
            </a:r>
            <a:r>
              <a:rPr lang="en-GB" b="0" i="0" err="1">
                <a:solidFill>
                  <a:srgbClr val="D1D5DB"/>
                </a:solidFill>
                <a:effectLst/>
                <a:latin typeface="Söhne"/>
              </a:rPr>
              <a:t>echte</a:t>
            </a:r>
            <a:r>
              <a:rPr lang="en-GB" b="0" i="0">
                <a:solidFill>
                  <a:srgbClr val="D1D5DB"/>
                </a:solidFill>
                <a:effectLst/>
                <a:latin typeface="Söhne"/>
              </a:rPr>
              <a:t> 3D </a:t>
            </a:r>
            <a:r>
              <a:rPr lang="en-GB" b="0" i="0" err="1">
                <a:solidFill>
                  <a:srgbClr val="D1D5DB"/>
                </a:solidFill>
                <a:effectLst/>
                <a:latin typeface="Söhne"/>
              </a:rPr>
              <a:t>wereld</a:t>
            </a:r>
            <a:r>
              <a:rPr lang="en-GB" b="0" i="0">
                <a:solidFill>
                  <a:srgbClr val="D1D5DB"/>
                </a:solidFill>
                <a:effectLst/>
                <a:latin typeface="Söhne"/>
              </a:rPr>
              <a:t> </a:t>
            </a:r>
            <a:r>
              <a:rPr lang="en-GB" b="0" i="0" err="1">
                <a:solidFill>
                  <a:srgbClr val="D1D5DB"/>
                </a:solidFill>
                <a:effectLst/>
                <a:latin typeface="Söhne"/>
              </a:rPr>
              <a:t>puntenten</a:t>
            </a:r>
            <a:r>
              <a:rPr lang="en-GB" b="0" i="0">
                <a:solidFill>
                  <a:srgbClr val="D1D5DB"/>
                </a:solidFill>
                <a:effectLst/>
                <a:latin typeface="Söhne"/>
              </a:rPr>
              <a:t> </a:t>
            </a:r>
            <a:r>
              <a:rPr lang="en-GB" b="0" i="0" err="1">
                <a:solidFill>
                  <a:srgbClr val="D1D5DB"/>
                </a:solidFill>
                <a:effectLst/>
                <a:latin typeface="Söhne"/>
              </a:rPr>
              <a:t>te</a:t>
            </a:r>
            <a:r>
              <a:rPr lang="en-GB" b="0" i="0">
                <a:solidFill>
                  <a:srgbClr val="D1D5DB"/>
                </a:solidFill>
                <a:effectLst/>
                <a:latin typeface="Söhne"/>
              </a:rPr>
              <a:t> </a:t>
            </a:r>
            <a:r>
              <a:rPr lang="en-GB" b="0" i="0" err="1">
                <a:solidFill>
                  <a:srgbClr val="D1D5DB"/>
                </a:solidFill>
                <a:effectLst/>
                <a:latin typeface="Söhne"/>
              </a:rPr>
              <a:t>vinden</a:t>
            </a:r>
            <a:r>
              <a:rPr lang="en-GB" b="0" i="0">
                <a:solidFill>
                  <a:srgbClr val="D1D5DB"/>
                </a:solidFill>
                <a:effectLst/>
                <a:latin typeface="Söhne"/>
              </a:rPr>
              <a:t> </a:t>
            </a:r>
            <a:r>
              <a:rPr lang="en-GB" b="0" i="0" err="1">
                <a:solidFill>
                  <a:srgbClr val="D1D5DB"/>
                </a:solidFill>
                <a:effectLst/>
                <a:latin typeface="Söhne"/>
              </a:rPr>
              <a:t>en</a:t>
            </a:r>
            <a:r>
              <a:rPr lang="en-GB" b="0" i="0">
                <a:solidFill>
                  <a:srgbClr val="D1D5DB"/>
                </a:solidFill>
                <a:effectLst/>
                <a:latin typeface="Söhne"/>
              </a:rPr>
              <a:t> de </a:t>
            </a:r>
            <a:r>
              <a:rPr lang="en-GB" b="0" i="0" err="1">
                <a:solidFill>
                  <a:srgbClr val="D1D5DB"/>
                </a:solidFill>
                <a:effectLst/>
                <a:latin typeface="Söhne"/>
              </a:rPr>
              <a:t>corersponderende</a:t>
            </a:r>
            <a:r>
              <a:rPr lang="en-GB" b="0" i="0">
                <a:solidFill>
                  <a:srgbClr val="D1D5DB"/>
                </a:solidFill>
                <a:effectLst/>
                <a:latin typeface="Söhne"/>
              </a:rPr>
              <a:t> 2D </a:t>
            </a:r>
            <a:r>
              <a:rPr lang="en-GB" b="0" i="0" err="1">
                <a:solidFill>
                  <a:srgbClr val="D1D5DB"/>
                </a:solidFill>
                <a:effectLst/>
                <a:latin typeface="Söhne"/>
              </a:rPr>
              <a:t>coordinaten</a:t>
            </a:r>
            <a:r>
              <a:rPr lang="en-GB" b="0" i="0">
                <a:solidFill>
                  <a:srgbClr val="D1D5DB"/>
                </a:solidFill>
                <a:effectLst/>
                <a:latin typeface="Söhne"/>
              </a:rPr>
              <a:t> van </a:t>
            </a:r>
            <a:r>
              <a:rPr lang="en-GB" b="0" i="0" err="1">
                <a:solidFill>
                  <a:srgbClr val="D1D5DB"/>
                </a:solidFill>
                <a:effectLst/>
                <a:latin typeface="Söhne"/>
              </a:rPr>
              <a:t>cet</a:t>
            </a:r>
            <a:r>
              <a:rPr lang="en-GB" b="0" i="0">
                <a:solidFill>
                  <a:srgbClr val="D1D5DB"/>
                </a:solidFill>
                <a:effectLst/>
                <a:latin typeface="Söhne"/>
              </a:rPr>
              <a:t> </a:t>
            </a:r>
            <a:r>
              <a:rPr lang="en-GB" b="0" i="0" err="1">
                <a:solidFill>
                  <a:srgbClr val="D1D5DB"/>
                </a:solidFill>
                <a:effectLst/>
                <a:latin typeface="Söhne"/>
              </a:rPr>
              <a:t>punten</a:t>
            </a:r>
            <a:r>
              <a:rPr lang="en-GB" b="0" i="0">
                <a:solidFill>
                  <a:srgbClr val="D1D5DB"/>
                </a:solidFill>
                <a:effectLst/>
                <a:latin typeface="Söhne"/>
              </a:rPr>
              <a:t> . De 3D </a:t>
            </a:r>
            <a:r>
              <a:rPr lang="en-GB" b="0" i="0" err="1">
                <a:solidFill>
                  <a:srgbClr val="D1D5DB"/>
                </a:solidFill>
                <a:effectLst/>
                <a:latin typeface="Söhne"/>
              </a:rPr>
              <a:t>punten</a:t>
            </a:r>
            <a:r>
              <a:rPr lang="en-GB" b="0" i="0">
                <a:solidFill>
                  <a:srgbClr val="D1D5DB"/>
                </a:solidFill>
                <a:effectLst/>
                <a:latin typeface="Söhne"/>
              </a:rPr>
              <a:t> </a:t>
            </a:r>
            <a:r>
              <a:rPr lang="en-GB" b="0" i="0" err="1">
                <a:solidFill>
                  <a:srgbClr val="D1D5DB"/>
                </a:solidFill>
                <a:effectLst/>
                <a:latin typeface="Söhne"/>
              </a:rPr>
              <a:t>zijn</a:t>
            </a:r>
            <a:r>
              <a:rPr lang="en-GB" b="0" i="0">
                <a:solidFill>
                  <a:srgbClr val="D1D5DB"/>
                </a:solidFill>
                <a:effectLst/>
                <a:latin typeface="Söhne"/>
              </a:rPr>
              <a:t> de object </a:t>
            </a:r>
            <a:r>
              <a:rPr lang="en-GB" b="0" i="0" err="1">
                <a:solidFill>
                  <a:srgbClr val="D1D5DB"/>
                </a:solidFill>
                <a:effectLst/>
                <a:latin typeface="Söhne"/>
              </a:rPr>
              <a:t>punten</a:t>
            </a:r>
            <a:r>
              <a:rPr lang="en-GB" b="0" i="0">
                <a:solidFill>
                  <a:srgbClr val="D1D5DB"/>
                </a:solidFill>
                <a:effectLst/>
                <a:latin typeface="Söhne"/>
              </a:rPr>
              <a:t> </a:t>
            </a:r>
            <a:r>
              <a:rPr lang="en-GB" b="0" i="0" err="1">
                <a:solidFill>
                  <a:srgbClr val="D1D5DB"/>
                </a:solidFill>
                <a:effectLst/>
                <a:latin typeface="Söhne"/>
              </a:rPr>
              <a:t>en</a:t>
            </a:r>
            <a:r>
              <a:rPr lang="en-GB" b="0" i="0">
                <a:solidFill>
                  <a:srgbClr val="D1D5DB"/>
                </a:solidFill>
                <a:effectLst/>
                <a:latin typeface="Söhne"/>
              </a:rPr>
              <a:t> de 2D </a:t>
            </a:r>
            <a:r>
              <a:rPr lang="en-GB" b="0" i="0" err="1">
                <a:solidFill>
                  <a:srgbClr val="D1D5DB"/>
                </a:solidFill>
                <a:effectLst/>
                <a:latin typeface="Söhne"/>
              </a:rPr>
              <a:t>punten</a:t>
            </a:r>
            <a:r>
              <a:rPr lang="en-GB" b="0" i="0">
                <a:solidFill>
                  <a:srgbClr val="D1D5DB"/>
                </a:solidFill>
                <a:effectLst/>
                <a:latin typeface="Söhne"/>
              </a:rPr>
              <a:t> </a:t>
            </a:r>
            <a:r>
              <a:rPr lang="en-GB" b="0" i="0" err="1">
                <a:solidFill>
                  <a:srgbClr val="D1D5DB"/>
                </a:solidFill>
                <a:effectLst/>
                <a:latin typeface="Söhne"/>
              </a:rPr>
              <a:t>zijn</a:t>
            </a:r>
            <a:r>
              <a:rPr lang="en-GB" b="0" i="0">
                <a:solidFill>
                  <a:srgbClr val="D1D5DB"/>
                </a:solidFill>
                <a:effectLst/>
                <a:latin typeface="Söhne"/>
              </a:rPr>
              <a:t> de image points. </a:t>
            </a:r>
          </a:p>
          <a:p>
            <a:r>
              <a:rPr lang="nl-BE"/>
              <a:t>Met deze punten kan nu de </a:t>
            </a:r>
            <a:r>
              <a:rPr lang="nl-BE" err="1"/>
              <a:t>OpenCV</a:t>
            </a:r>
            <a:r>
              <a:rPr lang="nl-BE"/>
              <a:t> </a:t>
            </a:r>
            <a:r>
              <a:rPr lang="nl-BE" err="1"/>
              <a:t>calibrateCamera</a:t>
            </a:r>
            <a:r>
              <a:rPr lang="nl-BE"/>
              <a:t> functie toegepast worden om zo de camera matrix en de </a:t>
            </a:r>
            <a:r>
              <a:rPr lang="nl-BE" err="1"/>
              <a:t>distortie</a:t>
            </a:r>
            <a:r>
              <a:rPr lang="nl-BE"/>
              <a:t> </a:t>
            </a:r>
            <a:r>
              <a:rPr lang="nl-BE" err="1"/>
              <a:t>coefficienten</a:t>
            </a:r>
            <a:r>
              <a:rPr lang="nl-BE"/>
              <a:t> terug te krijgen. Eens dit gegeven is, kunnen de </a:t>
            </a:r>
            <a:r>
              <a:rPr lang="nl-BE" err="1"/>
              <a:t>distortie</a:t>
            </a:r>
            <a:r>
              <a:rPr lang="nl-BE"/>
              <a:t> fouten en </a:t>
            </a:r>
            <a:r>
              <a:rPr lang="nl-BE" err="1"/>
              <a:t>wide</a:t>
            </a:r>
            <a:r>
              <a:rPr lang="nl-BE"/>
              <a:t> </a:t>
            </a:r>
            <a:r>
              <a:rPr lang="nl-BE" err="1"/>
              <a:t>angle</a:t>
            </a:r>
            <a:r>
              <a:rPr lang="nl-BE"/>
              <a:t> lenzen opgelost worden.</a:t>
            </a:r>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10</a:t>
            </a:fld>
            <a:endParaRPr lang="en-GB"/>
          </a:p>
        </p:txBody>
      </p:sp>
    </p:spTree>
    <p:extLst>
      <p:ext uri="{BB962C8B-B14F-4D97-AF65-F5344CB8AC3E}">
        <p14:creationId xmlns:p14="http://schemas.microsoft.com/office/powerpoint/2010/main" val="34981020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b="0" i="0">
                <a:solidFill>
                  <a:srgbClr val="D1D5DB"/>
                </a:solidFill>
                <a:effectLst/>
                <a:latin typeface="Söhne"/>
              </a:rPr>
              <a:t>After using </a:t>
            </a:r>
            <a:r>
              <a:rPr lang="en-GB" err="1"/>
              <a:t>cv.findChessboardCorners</a:t>
            </a:r>
            <a:r>
              <a:rPr lang="en-GB"/>
              <a:t>()</a:t>
            </a:r>
            <a:r>
              <a:rPr lang="en-GB" b="0" i="0">
                <a:solidFill>
                  <a:srgbClr val="D1D5DB"/>
                </a:solidFill>
                <a:effectLst/>
                <a:latin typeface="Söhne"/>
              </a:rPr>
              <a:t> or a similar corner detection method, the initial corner positions may not be perfectly accurate due to factors like image noise, limited resolution, or interpolation errors. The </a:t>
            </a:r>
            <a:r>
              <a:rPr lang="en-GB" err="1"/>
              <a:t>cornerSubPix</a:t>
            </a:r>
            <a:r>
              <a:rPr lang="en-GB"/>
              <a:t>()</a:t>
            </a:r>
            <a:r>
              <a:rPr lang="en-GB" b="0" i="0">
                <a:solidFill>
                  <a:srgbClr val="D1D5DB"/>
                </a:solidFill>
                <a:effectLst/>
                <a:latin typeface="Söhne"/>
              </a:rPr>
              <a:t> function is employed to improve the accuracy of these corner positions.</a:t>
            </a:r>
          </a:p>
          <a:p>
            <a:endParaRPr lang="en-GB" b="0" i="0">
              <a:solidFill>
                <a:srgbClr val="D1D5DB"/>
              </a:solidFill>
              <a:effectLst/>
              <a:latin typeface="Söhne"/>
            </a:endParaRPr>
          </a:p>
          <a:p>
            <a:pPr algn="l"/>
            <a:r>
              <a:rPr lang="en-GB" b="0" i="0">
                <a:solidFill>
                  <a:srgbClr val="D1D5DB"/>
                </a:solidFill>
                <a:effectLst/>
                <a:latin typeface="Söhne"/>
              </a:rPr>
              <a:t>The </a:t>
            </a:r>
            <a:r>
              <a:rPr lang="en-GB" b="0" i="0" err="1">
                <a:solidFill>
                  <a:srgbClr val="D1D5DB"/>
                </a:solidFill>
                <a:effectLst/>
                <a:latin typeface="Söhne"/>
              </a:rPr>
              <a:t>cornerSubPix</a:t>
            </a:r>
            <a:r>
              <a:rPr lang="en-GB" b="0" i="0">
                <a:solidFill>
                  <a:srgbClr val="D1D5DB"/>
                </a:solidFill>
                <a:effectLst/>
                <a:latin typeface="Söhne"/>
              </a:rPr>
              <a:t>() function utilizes an iterative algorithm that considers the grayscale image intensities around each corner to refine their positions. By leveraging sub-pixel interpolation techniques, it achieves higher accuracy than the initial corner detection step.</a:t>
            </a:r>
          </a:p>
          <a:p>
            <a:endParaRPr lang="en-GB" b="0" i="0">
              <a:solidFill>
                <a:srgbClr val="D1D5DB"/>
              </a:solidFill>
              <a:effectLst/>
              <a:latin typeface="Söhne"/>
            </a:endParaRPr>
          </a:p>
          <a:p>
            <a:br>
              <a:rPr lang="en-GB"/>
            </a:br>
            <a:r>
              <a:rPr lang="en-GB" b="1" i="0">
                <a:solidFill>
                  <a:srgbClr val="FFFFFF"/>
                </a:solidFill>
                <a:effectLst/>
                <a:latin typeface="Söhne Mono"/>
              </a:rPr>
              <a:t>corners2 = </a:t>
            </a:r>
            <a:r>
              <a:rPr lang="en-GB" b="1" i="0" err="1">
                <a:solidFill>
                  <a:srgbClr val="FFFFFF"/>
                </a:solidFill>
                <a:effectLst/>
                <a:latin typeface="Söhne Mono"/>
              </a:rPr>
              <a:t>cv.cornerSubPix</a:t>
            </a:r>
            <a:r>
              <a:rPr lang="en-GB" b="1" i="0">
                <a:solidFill>
                  <a:srgbClr val="FFFFFF"/>
                </a:solidFill>
                <a:effectLst/>
                <a:latin typeface="Söhne Mono"/>
              </a:rPr>
              <a:t>(</a:t>
            </a:r>
            <a:r>
              <a:rPr lang="en-GB" b="1" i="0" err="1">
                <a:solidFill>
                  <a:srgbClr val="FFFFFF"/>
                </a:solidFill>
                <a:effectLst/>
                <a:latin typeface="Söhne Mono"/>
              </a:rPr>
              <a:t>gray</a:t>
            </a:r>
            <a:r>
              <a:rPr lang="en-GB" b="1" i="0">
                <a:solidFill>
                  <a:srgbClr val="FFFFFF"/>
                </a:solidFill>
                <a:effectLst/>
                <a:latin typeface="Söhne Mono"/>
              </a:rPr>
              <a:t>, corners, (11, 11), (-1, -1), criteria)</a:t>
            </a:r>
          </a:p>
          <a:p>
            <a:endParaRPr lang="en-GB" b="1" i="0">
              <a:solidFill>
                <a:srgbClr val="FFFFFF"/>
              </a:solidFill>
              <a:effectLst/>
              <a:latin typeface="Söhne Mono"/>
            </a:endParaRPr>
          </a:p>
          <a:p>
            <a:pPr algn="l">
              <a:buFont typeface="+mj-lt"/>
              <a:buAutoNum type="arabicPeriod"/>
            </a:pPr>
            <a:r>
              <a:rPr lang="en-GB" b="0" i="0" err="1">
                <a:solidFill>
                  <a:srgbClr val="D1D5DB"/>
                </a:solidFill>
                <a:effectLst/>
                <a:latin typeface="Söhne"/>
              </a:rPr>
              <a:t>gray</a:t>
            </a:r>
            <a:r>
              <a:rPr lang="en-GB" b="0" i="0">
                <a:solidFill>
                  <a:srgbClr val="D1D5DB"/>
                </a:solidFill>
                <a:effectLst/>
                <a:latin typeface="Söhne"/>
              </a:rPr>
              <a:t>: This parameter represents the grayscale image that contains the chessboard corners.</a:t>
            </a:r>
          </a:p>
          <a:p>
            <a:pPr algn="l">
              <a:buFont typeface="+mj-lt"/>
              <a:buAutoNum type="arabicPeriod"/>
            </a:pPr>
            <a:r>
              <a:rPr lang="en-GB" b="0" i="0">
                <a:solidFill>
                  <a:srgbClr val="D1D5DB"/>
                </a:solidFill>
                <a:effectLst/>
                <a:latin typeface="Söhne"/>
              </a:rPr>
              <a:t>corners: It is a variable that holds the detected corners obtained from the initial corner detection step (e.g., using </a:t>
            </a:r>
            <a:r>
              <a:rPr lang="en-GB" b="0" i="0" err="1">
                <a:solidFill>
                  <a:srgbClr val="D1D5DB"/>
                </a:solidFill>
                <a:effectLst/>
                <a:latin typeface="Söhne"/>
              </a:rPr>
              <a:t>findChessboardCorners</a:t>
            </a:r>
            <a:r>
              <a:rPr lang="en-GB" b="0" i="0">
                <a:solidFill>
                  <a:srgbClr val="D1D5DB"/>
                </a:solidFill>
                <a:effectLst/>
                <a:latin typeface="Söhne"/>
              </a:rPr>
              <a:t>()). The </a:t>
            </a:r>
            <a:r>
              <a:rPr lang="en-GB" b="0" i="0" err="1">
                <a:solidFill>
                  <a:srgbClr val="D1D5DB"/>
                </a:solidFill>
                <a:effectLst/>
                <a:latin typeface="Söhne"/>
              </a:rPr>
              <a:t>cornerSubPix</a:t>
            </a:r>
            <a:r>
              <a:rPr lang="en-GB" b="0" i="0">
                <a:solidFill>
                  <a:srgbClr val="D1D5DB"/>
                </a:solidFill>
                <a:effectLst/>
                <a:latin typeface="Söhne"/>
              </a:rPr>
              <a:t>() function refines the positions of these corners.</a:t>
            </a:r>
          </a:p>
          <a:p>
            <a:pPr algn="l">
              <a:buFont typeface="+mj-lt"/>
              <a:buAutoNum type="arabicPeriod"/>
            </a:pPr>
            <a:r>
              <a:rPr lang="en-GB" b="0" i="0">
                <a:solidFill>
                  <a:srgbClr val="D1D5DB"/>
                </a:solidFill>
                <a:effectLst/>
                <a:latin typeface="Söhne"/>
              </a:rPr>
              <a:t>(11, 11): This parameter defines the size of the window used for corner refinement. It is represented as a tuple (width, height). A larger window size provides more accurate results but might increase the computation time.</a:t>
            </a:r>
          </a:p>
          <a:p>
            <a:pPr algn="l">
              <a:buFont typeface="+mj-lt"/>
              <a:buAutoNum type="arabicPeriod"/>
            </a:pPr>
            <a:r>
              <a:rPr lang="en-GB" b="0" i="0">
                <a:solidFill>
                  <a:srgbClr val="D1D5DB"/>
                </a:solidFill>
                <a:effectLst/>
                <a:latin typeface="Söhne"/>
              </a:rPr>
              <a:t>(-1, -1): These values indicate the search window's termination criteria. In this case, (-1, -1) means the search continues until reaching the maximum number of iterations or achieving a certain accuracy. Alternatively, you can specify a maximum number of iterations (</a:t>
            </a:r>
            <a:r>
              <a:rPr lang="en-GB" b="0" i="0" err="1">
                <a:solidFill>
                  <a:srgbClr val="D1D5DB"/>
                </a:solidFill>
                <a:effectLst/>
                <a:latin typeface="Söhne"/>
              </a:rPr>
              <a:t>max_iter</a:t>
            </a:r>
            <a:r>
              <a:rPr lang="en-GB" b="0" i="0">
                <a:solidFill>
                  <a:srgbClr val="D1D5DB"/>
                </a:solidFill>
                <a:effectLst/>
                <a:latin typeface="Söhne"/>
              </a:rPr>
              <a:t>) or a required accuracy (epsilon) by providing a tuple like (</a:t>
            </a:r>
            <a:r>
              <a:rPr lang="en-GB" b="0" i="0" err="1">
                <a:solidFill>
                  <a:srgbClr val="D1D5DB"/>
                </a:solidFill>
                <a:effectLst/>
                <a:latin typeface="Söhne"/>
              </a:rPr>
              <a:t>max_iter</a:t>
            </a:r>
            <a:r>
              <a:rPr lang="en-GB" b="0" i="0">
                <a:solidFill>
                  <a:srgbClr val="D1D5DB"/>
                </a:solidFill>
                <a:effectLst/>
                <a:latin typeface="Söhne"/>
              </a:rPr>
              <a:t>, epsilon).</a:t>
            </a:r>
          </a:p>
          <a:p>
            <a:pPr algn="l">
              <a:buFont typeface="+mj-lt"/>
              <a:buAutoNum type="arabicPeriod"/>
            </a:pPr>
            <a:r>
              <a:rPr lang="en-GB" b="0" i="0">
                <a:solidFill>
                  <a:srgbClr val="D1D5DB"/>
                </a:solidFill>
                <a:effectLst/>
                <a:latin typeface="Söhne"/>
              </a:rPr>
              <a:t>criteria: This parameter specifies the criteria for corner refinement, typically defined using the </a:t>
            </a:r>
            <a:r>
              <a:rPr lang="en-GB" b="0" i="0" err="1">
                <a:solidFill>
                  <a:srgbClr val="D1D5DB"/>
                </a:solidFill>
                <a:effectLst/>
                <a:latin typeface="Söhne"/>
              </a:rPr>
              <a:t>cv.TERM_CRITERIA</a:t>
            </a:r>
            <a:r>
              <a:rPr lang="en-GB" b="0" i="0">
                <a:solidFill>
                  <a:srgbClr val="D1D5DB"/>
                </a:solidFill>
                <a:effectLst/>
                <a:latin typeface="Söhne"/>
              </a:rPr>
              <a:t> function. The criteria can be set based on the number of iterations (</a:t>
            </a:r>
            <a:r>
              <a:rPr lang="en-GB" b="0" i="0" err="1">
                <a:solidFill>
                  <a:srgbClr val="D1D5DB"/>
                </a:solidFill>
                <a:effectLst/>
                <a:latin typeface="Söhne"/>
              </a:rPr>
              <a:t>cv.TERM_CRITERIA_MAX_ITER</a:t>
            </a:r>
            <a:r>
              <a:rPr lang="en-GB" b="0" i="0">
                <a:solidFill>
                  <a:srgbClr val="D1D5DB"/>
                </a:solidFill>
                <a:effectLst/>
                <a:latin typeface="Söhne"/>
              </a:rPr>
              <a:t>), the required accuracy (</a:t>
            </a:r>
            <a:r>
              <a:rPr lang="en-GB" b="0" i="0" err="1">
                <a:solidFill>
                  <a:srgbClr val="D1D5DB"/>
                </a:solidFill>
                <a:effectLst/>
                <a:latin typeface="Söhne"/>
              </a:rPr>
              <a:t>cv.TERM_CRITERIA_EPS</a:t>
            </a:r>
            <a:r>
              <a:rPr lang="en-GB" b="0" i="0">
                <a:solidFill>
                  <a:srgbClr val="D1D5DB"/>
                </a:solidFill>
                <a:effectLst/>
                <a:latin typeface="Söhne"/>
              </a:rPr>
              <a:t>), or both combined using logical operators like </a:t>
            </a:r>
            <a:r>
              <a:rPr lang="en-GB" b="0" i="0" err="1">
                <a:solidFill>
                  <a:srgbClr val="D1D5DB"/>
                </a:solidFill>
                <a:effectLst/>
                <a:latin typeface="Söhne"/>
              </a:rPr>
              <a:t>cv.TERM_CRITERIA_MAX_ITER</a:t>
            </a:r>
            <a:r>
              <a:rPr lang="en-GB" b="0" i="0">
                <a:solidFill>
                  <a:srgbClr val="D1D5DB"/>
                </a:solidFill>
                <a:effectLst/>
                <a:latin typeface="Söhne"/>
              </a:rPr>
              <a:t> | </a:t>
            </a:r>
            <a:r>
              <a:rPr lang="en-GB" b="0" i="0" err="1">
                <a:solidFill>
                  <a:srgbClr val="D1D5DB"/>
                </a:solidFill>
                <a:effectLst/>
                <a:latin typeface="Söhne"/>
              </a:rPr>
              <a:t>cv.TERM_CRITERIA_EPS</a:t>
            </a:r>
            <a:r>
              <a:rPr lang="en-GB" b="0" i="0">
                <a:solidFill>
                  <a:srgbClr val="D1D5DB"/>
                </a:solidFill>
                <a:effectLst/>
                <a:latin typeface="Söhne"/>
              </a:rPr>
              <a:t>.</a:t>
            </a:r>
          </a:p>
          <a:p>
            <a:endParaRPr lang="nl-BE"/>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11</a:t>
            </a:fld>
            <a:endParaRPr lang="en-GB"/>
          </a:p>
        </p:txBody>
      </p:sp>
    </p:spTree>
    <p:extLst>
      <p:ext uri="{BB962C8B-B14F-4D97-AF65-F5344CB8AC3E}">
        <p14:creationId xmlns:p14="http://schemas.microsoft.com/office/powerpoint/2010/main" val="744551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b="1" i="0">
                <a:solidFill>
                  <a:srgbClr val="FFFFFF"/>
                </a:solidFill>
                <a:effectLst/>
                <a:latin typeface="Söhne Mono"/>
              </a:rPr>
              <a:t>ret, </a:t>
            </a:r>
            <a:r>
              <a:rPr lang="en-GB" b="1" i="0" err="1">
                <a:solidFill>
                  <a:srgbClr val="FFFFFF"/>
                </a:solidFill>
                <a:effectLst/>
                <a:latin typeface="Söhne Mono"/>
              </a:rPr>
              <a:t>mtx</a:t>
            </a:r>
            <a:r>
              <a:rPr lang="en-GB" b="1" i="0">
                <a:solidFill>
                  <a:srgbClr val="FFFFFF"/>
                </a:solidFill>
                <a:effectLst/>
                <a:latin typeface="Söhne Mono"/>
              </a:rPr>
              <a:t>, </a:t>
            </a:r>
            <a:r>
              <a:rPr lang="en-GB" b="1" i="0" err="1">
                <a:solidFill>
                  <a:srgbClr val="FFFFFF"/>
                </a:solidFill>
                <a:effectLst/>
                <a:latin typeface="Söhne Mono"/>
              </a:rPr>
              <a:t>dist</a:t>
            </a:r>
            <a:r>
              <a:rPr lang="en-GB" b="1" i="0">
                <a:solidFill>
                  <a:srgbClr val="FFFFFF"/>
                </a:solidFill>
                <a:effectLst/>
                <a:latin typeface="Söhne Mono"/>
              </a:rPr>
              <a:t>, </a:t>
            </a:r>
            <a:r>
              <a:rPr lang="en-GB" b="1" i="0" err="1">
                <a:solidFill>
                  <a:srgbClr val="FFFFFF"/>
                </a:solidFill>
                <a:effectLst/>
                <a:latin typeface="Söhne Mono"/>
              </a:rPr>
              <a:t>rvecs</a:t>
            </a:r>
            <a:r>
              <a:rPr lang="en-GB" b="1" i="0">
                <a:solidFill>
                  <a:srgbClr val="FFFFFF"/>
                </a:solidFill>
                <a:effectLst/>
                <a:latin typeface="Söhne Mono"/>
              </a:rPr>
              <a:t>, </a:t>
            </a:r>
            <a:r>
              <a:rPr lang="en-GB" b="1" i="0" err="1">
                <a:solidFill>
                  <a:srgbClr val="FFFFFF"/>
                </a:solidFill>
                <a:effectLst/>
                <a:latin typeface="Söhne Mono"/>
              </a:rPr>
              <a:t>tvecs</a:t>
            </a:r>
            <a:r>
              <a:rPr lang="en-GB" b="1" i="0">
                <a:solidFill>
                  <a:srgbClr val="FFFFFF"/>
                </a:solidFill>
                <a:effectLst/>
                <a:latin typeface="Söhne Mono"/>
              </a:rPr>
              <a:t> = </a:t>
            </a:r>
            <a:r>
              <a:rPr lang="en-GB" b="1" i="0" err="1">
                <a:solidFill>
                  <a:srgbClr val="FFFFFF"/>
                </a:solidFill>
                <a:effectLst/>
                <a:latin typeface="Söhne Mono"/>
              </a:rPr>
              <a:t>cv.calibrateCamera</a:t>
            </a:r>
            <a:r>
              <a:rPr lang="en-GB" b="1" i="0">
                <a:solidFill>
                  <a:srgbClr val="FFFFFF"/>
                </a:solidFill>
                <a:effectLst/>
                <a:latin typeface="Söhne Mono"/>
              </a:rPr>
              <a:t>(</a:t>
            </a:r>
            <a:r>
              <a:rPr lang="en-GB" b="1" i="0" err="1">
                <a:solidFill>
                  <a:srgbClr val="FFFFFF"/>
                </a:solidFill>
                <a:effectLst/>
                <a:latin typeface="Söhne Mono"/>
              </a:rPr>
              <a:t>objpoints</a:t>
            </a:r>
            <a:r>
              <a:rPr lang="en-GB" b="1" i="0">
                <a:solidFill>
                  <a:srgbClr val="FFFFFF"/>
                </a:solidFill>
                <a:effectLst/>
                <a:latin typeface="Söhne Mono"/>
              </a:rPr>
              <a:t>, </a:t>
            </a:r>
            <a:r>
              <a:rPr lang="en-GB" b="1" i="0" err="1">
                <a:solidFill>
                  <a:srgbClr val="FFFFFF"/>
                </a:solidFill>
                <a:effectLst/>
                <a:latin typeface="Söhne Mono"/>
              </a:rPr>
              <a:t>imgpoints</a:t>
            </a:r>
            <a:r>
              <a:rPr lang="en-GB" b="1" i="0">
                <a:solidFill>
                  <a:srgbClr val="FFFFFF"/>
                </a:solidFill>
                <a:effectLst/>
                <a:latin typeface="Söhne Mono"/>
              </a:rPr>
              <a:t>, </a:t>
            </a:r>
            <a:r>
              <a:rPr lang="en-GB" b="1" i="0" err="1">
                <a:solidFill>
                  <a:srgbClr val="FFFFFF"/>
                </a:solidFill>
                <a:effectLst/>
                <a:latin typeface="Söhne Mono"/>
              </a:rPr>
              <a:t>gray.shape</a:t>
            </a:r>
            <a:r>
              <a:rPr lang="en-GB" b="1" i="0">
                <a:solidFill>
                  <a:srgbClr val="FFFFFF"/>
                </a:solidFill>
                <a:effectLst/>
                <a:latin typeface="Söhne Mono"/>
              </a:rPr>
              <a:t>[::-1], None, None, flags=</a:t>
            </a:r>
            <a:r>
              <a:rPr lang="en-GB" b="1" i="0" err="1">
                <a:solidFill>
                  <a:srgbClr val="FFFFFF"/>
                </a:solidFill>
                <a:effectLst/>
                <a:latin typeface="Söhne Mono"/>
              </a:rPr>
              <a:t>cv.CALIB_USE_LU</a:t>
            </a:r>
            <a:r>
              <a:rPr lang="en-GB" b="1" i="0">
                <a:solidFill>
                  <a:srgbClr val="FFFFFF"/>
                </a:solidFill>
                <a:effectLst/>
                <a:latin typeface="Söhne Mono"/>
              </a:rPr>
              <a:t>)</a:t>
            </a:r>
          </a:p>
          <a:p>
            <a:pPr algn="l">
              <a:buFont typeface="+mj-lt"/>
              <a:buAutoNum type="arabicPeriod"/>
            </a:pPr>
            <a:r>
              <a:rPr lang="en-GB" b="0" i="0">
                <a:solidFill>
                  <a:srgbClr val="D1D5DB"/>
                </a:solidFill>
                <a:effectLst/>
                <a:latin typeface="Söhne"/>
              </a:rPr>
              <a:t>None: This parameter is used for the optional camera matrix. When set to None, the function will compute the camera matrix automatically.</a:t>
            </a:r>
          </a:p>
          <a:p>
            <a:pPr algn="l">
              <a:buFont typeface="+mj-lt"/>
              <a:buAutoNum type="arabicPeriod"/>
            </a:pPr>
            <a:r>
              <a:rPr lang="en-GB" b="0" i="0">
                <a:solidFill>
                  <a:srgbClr val="D1D5DB"/>
                </a:solidFill>
                <a:effectLst/>
                <a:latin typeface="Söhne"/>
              </a:rPr>
              <a:t>None: This parameter is used for the optional distortion coefficients. When set to None, the function will compute the distortion coefficients automatically.</a:t>
            </a:r>
          </a:p>
          <a:p>
            <a:pPr algn="l">
              <a:buFont typeface="Arial" panose="020B0604020202020204" pitchFamily="34" charset="0"/>
              <a:buChar char="•"/>
            </a:pPr>
            <a:r>
              <a:rPr lang="en-GB" b="0" i="0" err="1">
                <a:solidFill>
                  <a:srgbClr val="D1D5DB"/>
                </a:solidFill>
                <a:effectLst/>
                <a:latin typeface="Söhne"/>
              </a:rPr>
              <a:t>mtx</a:t>
            </a:r>
            <a:r>
              <a:rPr lang="en-GB" b="0" i="0">
                <a:solidFill>
                  <a:srgbClr val="D1D5DB"/>
                </a:solidFill>
                <a:effectLst/>
                <a:latin typeface="Söhne"/>
              </a:rPr>
              <a:t>: The camera matrix, which contains the intrinsic parameters of the camera (such as focal length, principal point).</a:t>
            </a:r>
          </a:p>
          <a:p>
            <a:pPr algn="l">
              <a:buFont typeface="Arial" panose="020B0604020202020204" pitchFamily="34" charset="0"/>
              <a:buChar char="•"/>
            </a:pPr>
            <a:r>
              <a:rPr lang="en-GB" b="0" i="0" err="1">
                <a:solidFill>
                  <a:srgbClr val="D1D5DB"/>
                </a:solidFill>
                <a:effectLst/>
                <a:latin typeface="Söhne"/>
              </a:rPr>
              <a:t>dist</a:t>
            </a:r>
            <a:r>
              <a:rPr lang="en-GB" b="0" i="0">
                <a:solidFill>
                  <a:srgbClr val="D1D5DB"/>
                </a:solidFill>
                <a:effectLst/>
                <a:latin typeface="Söhne"/>
              </a:rPr>
              <a:t>: The distortion coefficients, which model the radial and tangential distortion in the camera lens.</a:t>
            </a:r>
          </a:p>
          <a:p>
            <a:pPr algn="l">
              <a:buFont typeface="Arial" panose="020B0604020202020204" pitchFamily="34" charset="0"/>
              <a:buChar char="•"/>
            </a:pPr>
            <a:r>
              <a:rPr lang="en-GB" b="0" i="0">
                <a:solidFill>
                  <a:srgbClr val="000000"/>
                </a:solidFill>
                <a:effectLst/>
                <a:latin typeface="Helvetica" panose="020B0604020202020204" pitchFamily="34" charset="0"/>
              </a:rPr>
              <a:t>Radial distortion causes straight lines to appear curved. Radial distortion becomes larger the farther points are from the </a:t>
            </a:r>
            <a:r>
              <a:rPr lang="en-GB" b="0" i="0" err="1">
                <a:solidFill>
                  <a:srgbClr val="000000"/>
                </a:solidFill>
                <a:effectLst/>
                <a:latin typeface="Helvetica" panose="020B0604020202020204" pitchFamily="34" charset="0"/>
              </a:rPr>
              <a:t>center</a:t>
            </a:r>
            <a:r>
              <a:rPr lang="en-GB" b="0" i="0">
                <a:solidFill>
                  <a:srgbClr val="000000"/>
                </a:solidFill>
                <a:effectLst/>
                <a:latin typeface="Helvetica" panose="020B0604020202020204" pitchFamily="34" charset="0"/>
              </a:rPr>
              <a:t> of the image</a:t>
            </a:r>
            <a:endParaRPr lang="en-GB" b="0" i="0">
              <a:solidFill>
                <a:srgbClr val="D1D5DB"/>
              </a:solidFill>
              <a:effectLst/>
              <a:latin typeface="Söhne"/>
            </a:endParaRPr>
          </a:p>
          <a:p>
            <a:pPr algn="l">
              <a:buFont typeface="Arial" panose="020B0604020202020204" pitchFamily="34" charset="0"/>
              <a:buChar char="•"/>
            </a:pPr>
            <a:r>
              <a:rPr lang="en-GB" b="0" i="0">
                <a:solidFill>
                  <a:srgbClr val="000000"/>
                </a:solidFill>
                <a:effectLst/>
                <a:latin typeface="Helvetica" panose="020B0604020202020204" pitchFamily="34" charset="0"/>
              </a:rPr>
              <a:t>Similarly, tangential distortion occurs because the image-taking </a:t>
            </a:r>
            <a:r>
              <a:rPr lang="en-GB" b="0" i="0" err="1">
                <a:solidFill>
                  <a:srgbClr val="000000"/>
                </a:solidFill>
                <a:effectLst/>
                <a:latin typeface="Helvetica" panose="020B0604020202020204" pitchFamily="34" charset="0"/>
              </a:rPr>
              <a:t>lense</a:t>
            </a:r>
            <a:r>
              <a:rPr lang="en-GB" b="0" i="0">
                <a:solidFill>
                  <a:srgbClr val="000000"/>
                </a:solidFill>
                <a:effectLst/>
                <a:latin typeface="Helvetica" panose="020B0604020202020204" pitchFamily="34" charset="0"/>
              </a:rPr>
              <a:t> is not aligned perfectly parallel to the imaging plane. So, some areas in the image may look nearer than expected.</a:t>
            </a:r>
            <a:endParaRPr lang="en-GB" b="0" i="0">
              <a:solidFill>
                <a:srgbClr val="D1D5DB"/>
              </a:solidFill>
              <a:effectLst/>
              <a:latin typeface="Söhne"/>
            </a:endParaRPr>
          </a:p>
          <a:p>
            <a:pPr algn="l">
              <a:buFont typeface="+mj-lt"/>
              <a:buAutoNum type="arabicPeriod"/>
            </a:pPr>
            <a:endParaRPr lang="en-GB" b="0" i="0">
              <a:solidFill>
                <a:srgbClr val="D1D5DB"/>
              </a:solidFill>
              <a:effectLst/>
              <a:latin typeface="Söhne"/>
            </a:endParaRPr>
          </a:p>
          <a:p>
            <a:endParaRPr lang="nl-BE"/>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12</a:t>
            </a:fld>
            <a:endParaRPr lang="en-GB"/>
          </a:p>
        </p:txBody>
      </p:sp>
    </p:spTree>
    <p:extLst>
      <p:ext uri="{BB962C8B-B14F-4D97-AF65-F5344CB8AC3E}">
        <p14:creationId xmlns:p14="http://schemas.microsoft.com/office/powerpoint/2010/main" val="2988776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800">
                <a:effectLst/>
                <a:latin typeface="Calibri" panose="020F0502020204030204" pitchFamily="34" charset="0"/>
                <a:ea typeface="Calibri" panose="020F0502020204030204" pitchFamily="34" charset="0"/>
                <a:cs typeface="Times New Roman" panose="02020603050405020304" pitchFamily="18" charset="0"/>
              </a:rPr>
              <a:t>Bij het matchen van schilderijen met elkaar, wordt een foto vergeleken met alle mogelijke foto’s in de database. Er wordt daarna een score bepaald tussen 0-1, waarbij 1 de hoogste score is. De vergelijking gebeurd op basis van het vergelijken van </a:t>
            </a:r>
            <a:r>
              <a:rPr lang="nl-BE" sz="1800" err="1">
                <a:effectLst/>
                <a:latin typeface="Calibri" panose="020F0502020204030204" pitchFamily="34" charset="0"/>
                <a:ea typeface="Calibri" panose="020F0502020204030204" pitchFamily="34" charset="0"/>
                <a:cs typeface="Times New Roman" panose="02020603050405020304" pitchFamily="18" charset="0"/>
              </a:rPr>
              <a:t>keypoints</a:t>
            </a:r>
            <a:r>
              <a:rPr lang="nl-BE" sz="1800">
                <a:effectLst/>
                <a:latin typeface="Calibri" panose="020F0502020204030204" pitchFamily="34" charset="0"/>
                <a:ea typeface="Calibri" panose="020F0502020204030204" pitchFamily="34" charset="0"/>
                <a:cs typeface="Times New Roman" panose="02020603050405020304" pitchFamily="18" charset="0"/>
              </a:rPr>
              <a:t> en het vergelijken van feature </a:t>
            </a:r>
            <a:r>
              <a:rPr lang="nl-BE" sz="1800" err="1">
                <a:effectLst/>
                <a:latin typeface="Calibri" panose="020F0502020204030204" pitchFamily="34" charset="0"/>
                <a:ea typeface="Calibri" panose="020F0502020204030204" pitchFamily="34" charset="0"/>
                <a:cs typeface="Times New Roman" panose="02020603050405020304" pitchFamily="18" charset="0"/>
              </a:rPr>
              <a:t>vectors</a:t>
            </a:r>
            <a:r>
              <a:rPr lang="nl-BE" sz="18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21</a:t>
            </a:fld>
            <a:endParaRPr lang="en-GB"/>
          </a:p>
        </p:txBody>
      </p:sp>
    </p:spTree>
    <p:extLst>
      <p:ext uri="{BB962C8B-B14F-4D97-AF65-F5344CB8AC3E}">
        <p14:creationId xmlns:p14="http://schemas.microsoft.com/office/powerpoint/2010/main" val="6962276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Corporate Log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24147F-ED97-47AF-A1B3-C82A179CF7F3}" type="datetime1">
              <a:rPr lang="nl-NL" smtClean="0"/>
              <a:t>24-6-2023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AE184E0-0BD4-4705-A12B-9B71DDE63301}" type="slidenum">
              <a:rPr lang="en-GB" smtClean="0"/>
              <a:t>‹nr.›</a:t>
            </a:fld>
            <a:endParaRPr lang="en-GB"/>
          </a:p>
        </p:txBody>
      </p:sp>
      <p:pic>
        <p:nvPicPr>
          <p:cNvPr id="9" name="Logo Large"/>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09518" y="2275285"/>
            <a:ext cx="5462027" cy="4172720"/>
          </a:xfrm>
          <a:prstGeom prst="rect">
            <a:avLst/>
          </a:prstGeom>
        </p:spPr>
      </p:pic>
    </p:spTree>
    <p:extLst>
      <p:ext uri="{BB962C8B-B14F-4D97-AF65-F5344CB8AC3E}">
        <p14:creationId xmlns:p14="http://schemas.microsoft.com/office/powerpoint/2010/main" val="1091436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7" name="Rectangle 6"/>
          <p:cNvSpPr/>
          <p:nvPr userDrawn="1"/>
        </p:nvSpPr>
        <p:spPr>
          <a:xfrm>
            <a:off x="914400" y="1393200"/>
            <a:ext cx="16424275" cy="6505200"/>
          </a:xfrm>
          <a:prstGeom prst="rect">
            <a:avLst/>
          </a:prstGeom>
          <a:solidFill>
            <a:srgbClr val="1E6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5" name="Tijdelijke aanduiding voor tekst 4"/>
          <p:cNvSpPr>
            <a:spLocks noGrp="1"/>
          </p:cNvSpPr>
          <p:nvPr>
            <p:ph type="body" sz="quarter" idx="10" hasCustomPrompt="1"/>
          </p:nvPr>
        </p:nvSpPr>
        <p:spPr bwMode="white">
          <a:xfrm>
            <a:off x="9215999" y="3095999"/>
            <a:ext cx="7257600" cy="2151119"/>
          </a:xfrm>
        </p:spPr>
        <p:txBody>
          <a:bodyPr>
            <a:normAutofit/>
          </a:bodyPr>
          <a:lstStyle>
            <a:lvl1pPr marL="0" indent="0">
              <a:lnSpc>
                <a:spcPts val="3500"/>
              </a:lnSpc>
              <a:buNone/>
              <a:defRPr sz="2400">
                <a:solidFill>
                  <a:schemeClr val="bg1"/>
                </a:solidFill>
              </a:defRPr>
            </a:lvl1pPr>
          </a:lstStyle>
          <a:p>
            <a:pPr lvl="0"/>
            <a:r>
              <a:rPr lang="nl-NL"/>
              <a:t>Klik om de namen van </a:t>
            </a:r>
            <a:r>
              <a:rPr lang="nl-NL" err="1"/>
              <a:t>social</a:t>
            </a:r>
            <a:r>
              <a:rPr lang="nl-NL"/>
              <a:t> media in te typen</a:t>
            </a:r>
          </a:p>
        </p:txBody>
      </p:sp>
      <p:sp>
        <p:nvSpPr>
          <p:cNvPr id="2" name="Title 1"/>
          <p:cNvSpPr>
            <a:spLocks noGrp="1"/>
          </p:cNvSpPr>
          <p:nvPr>
            <p:ph type="ctrTitle" hasCustomPrompt="1"/>
          </p:nvPr>
        </p:nvSpPr>
        <p:spPr bwMode="white">
          <a:xfrm>
            <a:off x="1291074" y="1743240"/>
            <a:ext cx="7419544" cy="5769600"/>
          </a:xfrm>
        </p:spPr>
        <p:txBody>
          <a:bodyPr anchor="t" anchorCtr="0">
            <a:noAutofit/>
          </a:bodyPr>
          <a:lstStyle>
            <a:lvl1pPr algn="l" defTabSz="542925">
              <a:lnSpc>
                <a:spcPts val="3500"/>
              </a:lnSpc>
              <a:defRPr sz="2500" u="none" cap="none" baseline="0">
                <a:solidFill>
                  <a:schemeClr val="bg1"/>
                </a:solidFill>
                <a:uFill>
                  <a:solidFill>
                    <a:schemeClr val="bg1"/>
                  </a:solidFill>
                </a:uFill>
                <a:latin typeface="+mn-lt"/>
              </a:defRPr>
            </a:lvl1pPr>
          </a:lstStyle>
          <a:p>
            <a:r>
              <a:rPr lang="nl-BE" noProof="0"/>
              <a:t>Klik om de gegevens van de presentator in te typen</a:t>
            </a:r>
          </a:p>
        </p:txBody>
      </p:sp>
      <p:sp>
        <p:nvSpPr>
          <p:cNvPr id="8" name="Titles positoning box" hidden="1"/>
          <p:cNvSpPr/>
          <p:nvPr userDrawn="1"/>
        </p:nvSpPr>
        <p:spPr>
          <a:xfrm>
            <a:off x="1371600" y="1828800"/>
            <a:ext cx="15012000" cy="599976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Afbeelding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4400" y="0"/>
            <a:ext cx="5572798" cy="1393199"/>
          </a:xfrm>
          <a:prstGeom prst="rect">
            <a:avLst/>
          </a:prstGeom>
        </p:spPr>
      </p:pic>
    </p:spTree>
    <p:extLst>
      <p:ext uri="{BB962C8B-B14F-4D97-AF65-F5344CB8AC3E}">
        <p14:creationId xmlns:p14="http://schemas.microsoft.com/office/powerpoint/2010/main" val="310378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sp>
        <p:nvSpPr>
          <p:cNvPr id="7" name="Rectangle 6"/>
          <p:cNvSpPr/>
          <p:nvPr userDrawn="1"/>
        </p:nvSpPr>
        <p:spPr>
          <a:xfrm>
            <a:off x="914400" y="1393200"/>
            <a:ext cx="16424275" cy="6505200"/>
          </a:xfrm>
          <a:prstGeom prst="rect">
            <a:avLst/>
          </a:prstGeom>
          <a:solidFill>
            <a:srgbClr val="1E6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2" name="Title 1"/>
          <p:cNvSpPr>
            <a:spLocks noGrp="1"/>
          </p:cNvSpPr>
          <p:nvPr>
            <p:ph type="ctrTitle"/>
          </p:nvPr>
        </p:nvSpPr>
        <p:spPr bwMode="white">
          <a:xfrm>
            <a:off x="1291074" y="2286000"/>
            <a:ext cx="15183366" cy="4436316"/>
          </a:xfrm>
        </p:spPr>
        <p:txBody>
          <a:bodyPr anchor="b">
            <a:noAutofit/>
          </a:bodyPr>
          <a:lstStyle>
            <a:lvl1pPr algn="l">
              <a:lnSpc>
                <a:spcPts val="11000"/>
              </a:lnSpc>
              <a:defRPr sz="10000" u="sng" baseline="0">
                <a:solidFill>
                  <a:schemeClr val="bg1"/>
                </a:solidFill>
                <a:uFill>
                  <a:solidFill>
                    <a:schemeClr val="bg1"/>
                  </a:solidFill>
                </a:uFill>
              </a:defRPr>
            </a:lvl1pPr>
          </a:lstStyle>
          <a:p>
            <a:r>
              <a:rPr lang="nl-NL" noProof="0"/>
              <a:t>Klik om stijl te bewerken</a:t>
            </a:r>
            <a:endParaRPr lang="nl-BE" noProof="0"/>
          </a:p>
        </p:txBody>
      </p:sp>
      <p:sp>
        <p:nvSpPr>
          <p:cNvPr id="3" name="Subtitle 2"/>
          <p:cNvSpPr>
            <a:spLocks noGrp="1"/>
          </p:cNvSpPr>
          <p:nvPr>
            <p:ph type="subTitle" idx="1" hasCustomPrompt="1"/>
          </p:nvPr>
        </p:nvSpPr>
        <p:spPr bwMode="white">
          <a:xfrm>
            <a:off x="1283414" y="6874716"/>
            <a:ext cx="15191026" cy="583200"/>
          </a:xfrm>
        </p:spPr>
        <p:txBody>
          <a:bodyPr>
            <a:normAutofit/>
          </a:bodyPr>
          <a:lstStyle>
            <a:lvl1pPr marL="0" indent="0" algn="l">
              <a:lnSpc>
                <a:spcPts val="3600"/>
              </a:lnSpc>
              <a:buNone/>
              <a:defRPr sz="3000" baseline="0">
                <a:solidFill>
                  <a:schemeClr val="accent1"/>
                </a:solidFill>
              </a:defRPr>
            </a:lvl1pPr>
            <a:lvl2pPr marL="650184" indent="0" algn="ctr">
              <a:buNone/>
              <a:defRPr sz="2844"/>
            </a:lvl2pPr>
            <a:lvl3pPr marL="1300368" indent="0" algn="ctr">
              <a:buNone/>
              <a:defRPr sz="2560"/>
            </a:lvl3pPr>
            <a:lvl4pPr marL="1950552" indent="0" algn="ctr">
              <a:buNone/>
              <a:defRPr sz="2275"/>
            </a:lvl4pPr>
            <a:lvl5pPr marL="2600736" indent="0" algn="ctr">
              <a:buNone/>
              <a:defRPr sz="2275"/>
            </a:lvl5pPr>
            <a:lvl6pPr marL="3250921" indent="0" algn="ctr">
              <a:buNone/>
              <a:defRPr sz="2275"/>
            </a:lvl6pPr>
            <a:lvl7pPr marL="3901105" indent="0" algn="ctr">
              <a:buNone/>
              <a:defRPr sz="2275"/>
            </a:lvl7pPr>
            <a:lvl8pPr marL="4551289" indent="0" algn="ctr">
              <a:buNone/>
              <a:defRPr sz="2275"/>
            </a:lvl8pPr>
            <a:lvl9pPr marL="5201473" indent="0" algn="ctr">
              <a:buNone/>
              <a:defRPr sz="2275"/>
            </a:lvl9pPr>
          </a:lstStyle>
          <a:p>
            <a:r>
              <a:rPr lang="nl-BE" noProof="0"/>
              <a:t>Klik om de ondertitel / presentator / datum [</a:t>
            </a:r>
            <a:r>
              <a:rPr lang="nl-BE" noProof="0" err="1"/>
              <a:t>dd</a:t>
            </a:r>
            <a:r>
              <a:rPr lang="nl-BE" noProof="0"/>
              <a:t>-mm-</a:t>
            </a:r>
            <a:r>
              <a:rPr lang="nl-BE" noProof="0" err="1"/>
              <a:t>yyyy</a:t>
            </a:r>
            <a:r>
              <a:rPr lang="nl-BE" noProof="0"/>
              <a:t>] te maken</a:t>
            </a:r>
          </a:p>
        </p:txBody>
      </p:sp>
      <p:sp>
        <p:nvSpPr>
          <p:cNvPr id="8" name="Titles positoning box" hidden="1"/>
          <p:cNvSpPr/>
          <p:nvPr userDrawn="1"/>
        </p:nvSpPr>
        <p:spPr>
          <a:xfrm>
            <a:off x="1371600" y="6408000"/>
            <a:ext cx="15012000" cy="576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rganisation Placeholder"/>
          <p:cNvSpPr>
            <a:spLocks noGrp="1"/>
          </p:cNvSpPr>
          <p:nvPr>
            <p:ph type="body" sz="quarter" idx="10" hasCustomPrompt="1"/>
          </p:nvPr>
        </p:nvSpPr>
        <p:spPr bwMode="white">
          <a:xfrm>
            <a:off x="8564451" y="388531"/>
            <a:ext cx="8293993" cy="540000"/>
          </a:xfrm>
        </p:spPr>
        <p:txBody>
          <a:bodyPr anchor="b" anchorCtr="0">
            <a:normAutofit/>
          </a:bodyPr>
          <a:lstStyle>
            <a:lvl1pPr marL="0" indent="0">
              <a:lnSpc>
                <a:spcPts val="1700"/>
              </a:lnSpc>
              <a:buNone/>
              <a:defRPr sz="1400" b="1" i="0" u="sng" cap="all" baseline="0">
                <a:solidFill>
                  <a:srgbClr val="1E64C8"/>
                </a:solidFill>
                <a:uFill>
                  <a:solidFill>
                    <a:schemeClr val="bg1"/>
                  </a:solidFill>
                </a:uFill>
              </a:defRPr>
            </a:lvl1pPr>
            <a:lvl2pPr marL="0" indent="0">
              <a:lnSpc>
                <a:spcPts val="1700"/>
              </a:lnSpc>
              <a:buNone/>
              <a:defRPr sz="1400" cap="all" baseline="0">
                <a:solidFill>
                  <a:srgbClr val="1E64C8"/>
                </a:solidFill>
                <a:uFill>
                  <a:solidFill>
                    <a:schemeClr val="bg1"/>
                  </a:solidFill>
                </a:uFill>
              </a:defRPr>
            </a:lvl2pPr>
          </a:lstStyle>
          <a:p>
            <a:pPr lvl="0"/>
            <a:r>
              <a:rPr lang="nl-BE" noProof="0"/>
              <a:t>Klik om de organisatie stijlen te bewerken</a:t>
            </a:r>
          </a:p>
          <a:p>
            <a:pPr lvl="1"/>
            <a:r>
              <a:rPr lang="nl-BE" noProof="0"/>
              <a:t>tweede niveau</a:t>
            </a:r>
          </a:p>
        </p:txBody>
      </p:sp>
      <p:sp>
        <p:nvSpPr>
          <p:cNvPr id="12" name="Picture Placeholder 11"/>
          <p:cNvSpPr>
            <a:spLocks noGrp="1"/>
          </p:cNvSpPr>
          <p:nvPr>
            <p:ph type="pic" sz="quarter" idx="11" hasCustomPrompt="1"/>
          </p:nvPr>
        </p:nvSpPr>
        <p:spPr>
          <a:xfrm>
            <a:off x="3200400" y="8366400"/>
            <a:ext cx="2286000" cy="928800"/>
          </a:xfrm>
        </p:spPr>
        <p:txBody>
          <a:bodyPr/>
          <a:lstStyle>
            <a:lvl1pPr>
              <a:defRPr sz="1600">
                <a:solidFill>
                  <a:schemeClr val="bg1">
                    <a:lumMod val="50000"/>
                  </a:schemeClr>
                </a:solidFill>
              </a:defRPr>
            </a:lvl1pPr>
          </a:lstStyle>
          <a:p>
            <a:r>
              <a:rPr lang="nl-BE" noProof="0"/>
              <a:t>Partnerlogo 1</a:t>
            </a:r>
          </a:p>
        </p:txBody>
      </p:sp>
      <p:sp>
        <p:nvSpPr>
          <p:cNvPr id="13" name="Picture Placeholder 11"/>
          <p:cNvSpPr>
            <a:spLocks noGrp="1"/>
          </p:cNvSpPr>
          <p:nvPr>
            <p:ph type="pic" sz="quarter" idx="12" hasCustomPrompt="1"/>
          </p:nvPr>
        </p:nvSpPr>
        <p:spPr>
          <a:xfrm>
            <a:off x="5713200" y="8366400"/>
            <a:ext cx="2286000" cy="928800"/>
          </a:xfrm>
        </p:spPr>
        <p:txBody>
          <a:bodyPr/>
          <a:lstStyle>
            <a:lvl1pPr>
              <a:defRPr sz="1600">
                <a:solidFill>
                  <a:schemeClr val="bg1">
                    <a:lumMod val="50000"/>
                  </a:schemeClr>
                </a:solidFill>
              </a:defRPr>
            </a:lvl1pPr>
          </a:lstStyle>
          <a:p>
            <a:r>
              <a:rPr lang="nl-BE" noProof="0"/>
              <a:t>Partnerlogo 2</a:t>
            </a:r>
          </a:p>
        </p:txBody>
      </p:sp>
      <p:sp>
        <p:nvSpPr>
          <p:cNvPr id="14" name="Picture Placeholder 11"/>
          <p:cNvSpPr>
            <a:spLocks noGrp="1"/>
          </p:cNvSpPr>
          <p:nvPr>
            <p:ph type="pic" sz="quarter" idx="13" hasCustomPrompt="1"/>
          </p:nvPr>
        </p:nvSpPr>
        <p:spPr>
          <a:xfrm>
            <a:off x="8229600" y="8366400"/>
            <a:ext cx="2322000" cy="928800"/>
          </a:xfrm>
        </p:spPr>
        <p:txBody>
          <a:bodyPr/>
          <a:lstStyle>
            <a:lvl1pPr>
              <a:defRPr sz="1600">
                <a:solidFill>
                  <a:schemeClr val="bg1">
                    <a:lumMod val="50000"/>
                  </a:schemeClr>
                </a:solidFill>
              </a:defRPr>
            </a:lvl1pPr>
          </a:lstStyle>
          <a:p>
            <a:r>
              <a:rPr lang="nl-BE" noProof="0"/>
              <a:t>Partnerlogo 3</a:t>
            </a:r>
          </a:p>
        </p:txBody>
      </p:sp>
      <p:sp>
        <p:nvSpPr>
          <p:cNvPr id="15" name="Picture Placeholder 11"/>
          <p:cNvSpPr>
            <a:spLocks noGrp="1"/>
          </p:cNvSpPr>
          <p:nvPr>
            <p:ph type="pic" sz="quarter" idx="14" hasCustomPrompt="1"/>
          </p:nvPr>
        </p:nvSpPr>
        <p:spPr>
          <a:xfrm>
            <a:off x="10746000" y="8366400"/>
            <a:ext cx="2322000" cy="928800"/>
          </a:xfrm>
        </p:spPr>
        <p:txBody>
          <a:bodyPr/>
          <a:lstStyle>
            <a:lvl1pPr>
              <a:defRPr sz="1600">
                <a:solidFill>
                  <a:schemeClr val="bg1">
                    <a:lumMod val="50000"/>
                  </a:schemeClr>
                </a:solidFill>
              </a:defRPr>
            </a:lvl1pPr>
          </a:lstStyle>
          <a:p>
            <a:r>
              <a:rPr lang="nl-BE" noProof="0"/>
              <a:t>Partnerlogo 4</a:t>
            </a:r>
          </a:p>
        </p:txBody>
      </p:sp>
      <p:sp>
        <p:nvSpPr>
          <p:cNvPr id="5" name="Rectangle 4" hidden="1"/>
          <p:cNvSpPr/>
          <p:nvPr userDrawn="1"/>
        </p:nvSpPr>
        <p:spPr>
          <a:xfrm>
            <a:off x="914400" y="464400"/>
            <a:ext cx="15560040" cy="464400"/>
          </a:xfrm>
          <a:prstGeom prst="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6" name="Afbeelding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4400" y="0"/>
            <a:ext cx="5572798" cy="1393199"/>
          </a:xfrm>
          <a:prstGeom prst="rect">
            <a:avLst/>
          </a:prstGeom>
        </p:spPr>
      </p:pic>
    </p:spTree>
    <p:extLst>
      <p:ext uri="{BB962C8B-B14F-4D97-AF65-F5344CB8AC3E}">
        <p14:creationId xmlns:p14="http://schemas.microsoft.com/office/powerpoint/2010/main" val="941814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sp>
        <p:nvSpPr>
          <p:cNvPr id="7" name="Rectangle 6"/>
          <p:cNvSpPr/>
          <p:nvPr userDrawn="1"/>
        </p:nvSpPr>
        <p:spPr>
          <a:xfrm>
            <a:off x="914400" y="0"/>
            <a:ext cx="16424275" cy="7898400"/>
          </a:xfrm>
          <a:prstGeom prst="rect">
            <a:avLst/>
          </a:prstGeom>
          <a:solidFill>
            <a:srgbClr val="1E6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2" name="Title 1"/>
          <p:cNvSpPr>
            <a:spLocks noGrp="1"/>
          </p:cNvSpPr>
          <p:nvPr>
            <p:ph type="ctrTitle" hasCustomPrompt="1"/>
          </p:nvPr>
        </p:nvSpPr>
        <p:spPr bwMode="white">
          <a:xfrm>
            <a:off x="1291074" y="3246120"/>
            <a:ext cx="15183366" cy="4436316"/>
          </a:xfrm>
        </p:spPr>
        <p:txBody>
          <a:bodyPr anchor="b">
            <a:noAutofit/>
          </a:bodyPr>
          <a:lstStyle>
            <a:lvl1pPr algn="l">
              <a:lnSpc>
                <a:spcPts val="11000"/>
              </a:lnSpc>
              <a:defRPr sz="10000" u="sng" baseline="0">
                <a:solidFill>
                  <a:schemeClr val="bg1"/>
                </a:solidFill>
                <a:uFill>
                  <a:solidFill>
                    <a:schemeClr val="bg1"/>
                  </a:solidFill>
                </a:uFill>
              </a:defRPr>
            </a:lvl1pPr>
          </a:lstStyle>
          <a:p>
            <a:r>
              <a:rPr lang="nl-BE" noProof="0"/>
              <a:t>klik om een hoofdstuktitel te maken.</a:t>
            </a:r>
          </a:p>
        </p:txBody>
      </p:sp>
      <p:sp>
        <p:nvSpPr>
          <p:cNvPr id="8" name="Titles positoning box" hidden="1"/>
          <p:cNvSpPr/>
          <p:nvPr userDrawn="1"/>
        </p:nvSpPr>
        <p:spPr>
          <a:xfrm>
            <a:off x="1371600" y="7344000"/>
            <a:ext cx="15012000" cy="576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nl-BE" noProof="0" smtClean="0"/>
              <a:pPr/>
              <a:t>‹nr.›</a:t>
            </a:fld>
            <a:endParaRPr lang="nl-BE" noProof="0"/>
          </a:p>
        </p:txBody>
      </p:sp>
      <p:sp>
        <p:nvSpPr>
          <p:cNvPr id="10" name="Rectangle 9" hidden="1"/>
          <p:cNvSpPr/>
          <p:nvPr userDrawn="1"/>
        </p:nvSpPr>
        <p:spPr>
          <a:xfrm>
            <a:off x="914400" y="464400"/>
            <a:ext cx="15560040" cy="464400"/>
          </a:xfrm>
          <a:prstGeom prst="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294732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noProof="0"/>
              <a:t>Klik om stijl te bewerken</a:t>
            </a:r>
            <a:endParaRPr lang="nl-BE" noProof="0"/>
          </a:p>
        </p:txBody>
      </p:sp>
      <p:sp>
        <p:nvSpPr>
          <p:cNvPr id="3" name="Content Placeholder 2"/>
          <p:cNvSpPr>
            <a:spLocks noGrp="1"/>
          </p:cNvSpPr>
          <p:nvPr>
            <p:ph idx="1" hasCustomPrompt="1"/>
          </p:nvPr>
        </p:nvSpPr>
        <p:spPr>
          <a:xfrm>
            <a:off x="835825" y="1194364"/>
            <a:ext cx="15699575" cy="6696000"/>
          </a:xfrm>
        </p:spPr>
        <p:txBody>
          <a:bodyPr/>
          <a:lstStyle>
            <a:lvl1pPr defTabSz="457200">
              <a:lnSpc>
                <a:spcPct val="120000"/>
              </a:lnSpc>
              <a:defRPr/>
            </a:lvl1pPr>
            <a:lvl2pPr>
              <a:lnSpc>
                <a:spcPct val="120000"/>
              </a:lnSpc>
              <a:defRPr/>
            </a:lvl2pPr>
            <a:lvl3pPr defTabSz="457200">
              <a:lnSpc>
                <a:spcPct val="120000"/>
              </a:lnSpc>
              <a:defRPr/>
            </a:lvl3pPr>
            <a:lvl4pPr marL="2328863" indent="-550863" defTabSz="1912938">
              <a:lnSpc>
                <a:spcPct val="120000"/>
              </a:lnSpc>
              <a:tabLst/>
              <a:defRPr/>
            </a:lvl4pPr>
            <a:lvl5pPr marL="2962275" indent="-442913" defTabSz="457200">
              <a:lnSpc>
                <a:spcPct val="120000"/>
              </a:lnSpc>
              <a:buFont typeface="Arial" panose="020B0604020202020204" pitchFamily="34" charset="0"/>
              <a:buChar char="̶"/>
              <a:defRPr/>
            </a:lvl5pPr>
          </a:lstStyle>
          <a:p>
            <a:pPr lvl="0"/>
            <a:r>
              <a:rPr lang="nl-BE" noProof="0"/>
              <a:t>Click </a:t>
            </a:r>
            <a:r>
              <a:rPr lang="nl-BE" noProof="0" err="1"/>
              <a:t>to</a:t>
            </a:r>
            <a:r>
              <a:rPr lang="nl-BE" noProof="0"/>
              <a:t> </a:t>
            </a:r>
            <a:r>
              <a:rPr lang="nl-BE" noProof="0" err="1"/>
              <a:t>edit</a:t>
            </a:r>
            <a:r>
              <a:rPr lang="nl-BE" noProof="0"/>
              <a:t> Master </a:t>
            </a:r>
            <a:r>
              <a:rPr lang="nl-BE" noProof="0" err="1"/>
              <a:t>text</a:t>
            </a:r>
            <a:r>
              <a:rPr lang="nl-BE" noProof="0"/>
              <a:t> </a:t>
            </a:r>
            <a:r>
              <a:rPr lang="nl-BE" noProof="0" err="1"/>
              <a:t>styles</a:t>
            </a:r>
            <a:endParaRPr lang="nl-BE" noProof="0"/>
          </a:p>
          <a:p>
            <a:pPr lvl="1"/>
            <a:r>
              <a:rPr lang="nl-BE" noProof="0"/>
              <a:t>Second level</a:t>
            </a:r>
          </a:p>
          <a:p>
            <a:pPr lvl="2"/>
            <a:r>
              <a:rPr lang="nl-BE" noProof="0" err="1"/>
              <a:t>Third</a:t>
            </a:r>
            <a:r>
              <a:rPr lang="nl-BE" noProof="0"/>
              <a:t> level</a:t>
            </a:r>
          </a:p>
          <a:p>
            <a:pPr lvl="3"/>
            <a:r>
              <a:rPr lang="nl-BE" noProof="0" err="1"/>
              <a:t>Fourth</a:t>
            </a:r>
            <a:r>
              <a:rPr lang="nl-BE" noProof="0"/>
              <a:t> level</a:t>
            </a:r>
          </a:p>
          <a:p>
            <a:pPr lvl="4"/>
            <a:r>
              <a:rPr lang="nl-BE" noProof="0" err="1"/>
              <a:t>Fifth</a:t>
            </a:r>
            <a:r>
              <a:rPr lang="nl-BE" noProof="0"/>
              <a:t> level</a:t>
            </a:r>
          </a:p>
        </p:txBody>
      </p:sp>
      <p:sp>
        <p:nvSpPr>
          <p:cNvPr id="4" name="Date Placeholder 3"/>
          <p:cNvSpPr>
            <a:spLocks noGrp="1"/>
          </p:cNvSpPr>
          <p:nvPr>
            <p:ph type="dt" sz="half" idx="10"/>
          </p:nvPr>
        </p:nvSpPr>
        <p:spPr/>
        <p:txBody>
          <a:bodyPr/>
          <a:lstStyle/>
          <a:p>
            <a:fld id="{25470885-0B31-4E06-AE71-7E16801F2838}" type="datetime1">
              <a:rPr lang="nl-BE" noProof="0" smtClean="0"/>
              <a:t>24/06/2023</a:t>
            </a:fld>
            <a:endParaRPr lang="nl-BE" noProof="0"/>
          </a:p>
        </p:txBody>
      </p:sp>
      <p:sp>
        <p:nvSpPr>
          <p:cNvPr id="5" name="Footer Placeholder 4"/>
          <p:cNvSpPr>
            <a:spLocks noGrp="1"/>
          </p:cNvSpPr>
          <p:nvPr>
            <p:ph type="ftr" sz="quarter" idx="11"/>
          </p:nvPr>
        </p:nvSpPr>
        <p:spPr/>
        <p:txBody>
          <a:bodyPr/>
          <a:lstStyle/>
          <a:p>
            <a:endParaRPr lang="nl-BE" noProof="0"/>
          </a:p>
        </p:txBody>
      </p:sp>
      <p:sp>
        <p:nvSpPr>
          <p:cNvPr id="6" name="Slide Number Placeholder 5"/>
          <p:cNvSpPr>
            <a:spLocks noGrp="1"/>
          </p:cNvSpPr>
          <p:nvPr>
            <p:ph type="sldNum" sz="quarter" idx="12"/>
          </p:nvPr>
        </p:nvSpPr>
        <p:spPr/>
        <p:txBody>
          <a:bodyPr/>
          <a:lstStyle/>
          <a:p>
            <a:fld id="{7AE184E0-0BD4-4705-A12B-9B71DDE63301}" type="slidenum">
              <a:rPr lang="nl-BE" noProof="0" smtClean="0"/>
              <a:t>‹nr.›</a:t>
            </a:fld>
            <a:endParaRPr lang="nl-BE" noProof="0"/>
          </a:p>
        </p:txBody>
      </p:sp>
    </p:spTree>
    <p:extLst>
      <p:ext uri="{BB962C8B-B14F-4D97-AF65-F5344CB8AC3E}">
        <p14:creationId xmlns:p14="http://schemas.microsoft.com/office/powerpoint/2010/main" val="3081577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Text and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noProof="0"/>
              <a:t>Klik om stijl te bewerken</a:t>
            </a:r>
            <a:endParaRPr lang="nl-BE" noProof="0"/>
          </a:p>
        </p:txBody>
      </p:sp>
      <p:sp>
        <p:nvSpPr>
          <p:cNvPr id="4" name="Date Placeholder 3"/>
          <p:cNvSpPr>
            <a:spLocks noGrp="1"/>
          </p:cNvSpPr>
          <p:nvPr>
            <p:ph type="dt" sz="half" idx="10"/>
          </p:nvPr>
        </p:nvSpPr>
        <p:spPr/>
        <p:txBody>
          <a:bodyPr/>
          <a:lstStyle/>
          <a:p>
            <a:fld id="{E7410F60-8C93-4C37-B51A-4DDAE36F7E9B}" type="datetime1">
              <a:rPr lang="nl-BE" noProof="0" smtClean="0"/>
              <a:t>24/06/2023</a:t>
            </a:fld>
            <a:endParaRPr lang="nl-BE" noProof="0"/>
          </a:p>
        </p:txBody>
      </p:sp>
      <p:sp>
        <p:nvSpPr>
          <p:cNvPr id="5" name="Footer Placeholder 4"/>
          <p:cNvSpPr>
            <a:spLocks noGrp="1"/>
          </p:cNvSpPr>
          <p:nvPr>
            <p:ph type="ftr" sz="quarter" idx="11"/>
          </p:nvPr>
        </p:nvSpPr>
        <p:spPr/>
        <p:txBody>
          <a:bodyPr/>
          <a:lstStyle/>
          <a:p>
            <a:endParaRPr lang="nl-BE" noProof="0"/>
          </a:p>
        </p:txBody>
      </p:sp>
      <p:sp>
        <p:nvSpPr>
          <p:cNvPr id="8" name="Picture Placeholder 7"/>
          <p:cNvSpPr>
            <a:spLocks noGrp="1"/>
          </p:cNvSpPr>
          <p:nvPr>
            <p:ph type="pic" sz="quarter" idx="13" hasCustomPrompt="1"/>
          </p:nvPr>
        </p:nvSpPr>
        <p:spPr>
          <a:xfrm>
            <a:off x="10104438" y="1371918"/>
            <a:ext cx="6300000" cy="6498000"/>
          </a:xfrm>
        </p:spPr>
        <p:txBody>
          <a:bodyPr/>
          <a:lstStyle>
            <a:lvl1pPr marL="85725" indent="0">
              <a:buNone/>
              <a:defRPr>
                <a:solidFill>
                  <a:schemeClr val="bg1">
                    <a:lumMod val="50000"/>
                  </a:schemeClr>
                </a:solidFill>
              </a:defRPr>
            </a:lvl1pPr>
          </a:lstStyle>
          <a:p>
            <a:r>
              <a:rPr lang="nl-BE" noProof="0"/>
              <a:t>Photo</a:t>
            </a:r>
          </a:p>
        </p:txBody>
      </p:sp>
      <p:sp>
        <p:nvSpPr>
          <p:cNvPr id="9"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nl-BE" noProof="0" smtClean="0"/>
              <a:pPr/>
              <a:t>‹nr.›</a:t>
            </a:fld>
            <a:endParaRPr lang="nl-BE" noProof="0"/>
          </a:p>
        </p:txBody>
      </p:sp>
      <p:sp>
        <p:nvSpPr>
          <p:cNvPr id="12" name="Content Placeholder 2"/>
          <p:cNvSpPr>
            <a:spLocks noGrp="1"/>
          </p:cNvSpPr>
          <p:nvPr>
            <p:ph idx="1" hasCustomPrompt="1"/>
          </p:nvPr>
        </p:nvSpPr>
        <p:spPr>
          <a:xfrm>
            <a:off x="835825" y="1194364"/>
            <a:ext cx="8442000" cy="6696000"/>
          </a:xfrm>
        </p:spPr>
        <p:txBody>
          <a:bodyPr/>
          <a:lstStyle>
            <a:lvl1pPr defTabSz="457200">
              <a:lnSpc>
                <a:spcPct val="120000"/>
              </a:lnSpc>
              <a:defRPr/>
            </a:lvl1pPr>
            <a:lvl2pPr>
              <a:lnSpc>
                <a:spcPct val="120000"/>
              </a:lnSpc>
              <a:defRPr/>
            </a:lvl2pPr>
            <a:lvl3pPr defTabSz="457200">
              <a:lnSpc>
                <a:spcPct val="120000"/>
              </a:lnSpc>
              <a:defRPr/>
            </a:lvl3pPr>
            <a:lvl4pPr defTabSz="457200">
              <a:lnSpc>
                <a:spcPct val="120000"/>
              </a:lnSpc>
              <a:defRPr/>
            </a:lvl4pPr>
            <a:lvl5pPr defTabSz="457200">
              <a:lnSpc>
                <a:spcPct val="120000"/>
              </a:lnSpc>
              <a:defRPr/>
            </a:lvl5pPr>
          </a:lstStyle>
          <a:p>
            <a:pPr lvl="0"/>
            <a:r>
              <a:rPr lang="nl-BE" noProof="0"/>
              <a:t>Click </a:t>
            </a:r>
            <a:r>
              <a:rPr lang="nl-BE" noProof="0" err="1"/>
              <a:t>to</a:t>
            </a:r>
            <a:r>
              <a:rPr lang="nl-BE" noProof="0"/>
              <a:t> </a:t>
            </a:r>
            <a:r>
              <a:rPr lang="nl-BE" noProof="0" err="1"/>
              <a:t>edit</a:t>
            </a:r>
            <a:r>
              <a:rPr lang="nl-BE" noProof="0"/>
              <a:t> Master </a:t>
            </a:r>
            <a:r>
              <a:rPr lang="nl-BE" noProof="0" err="1"/>
              <a:t>text</a:t>
            </a:r>
            <a:r>
              <a:rPr lang="nl-BE" noProof="0"/>
              <a:t> </a:t>
            </a:r>
            <a:r>
              <a:rPr lang="nl-BE" noProof="0" err="1"/>
              <a:t>styles</a:t>
            </a:r>
            <a:endParaRPr lang="nl-BE" noProof="0"/>
          </a:p>
          <a:p>
            <a:pPr lvl="1"/>
            <a:r>
              <a:rPr lang="nl-BE" noProof="0"/>
              <a:t>Second level</a:t>
            </a:r>
          </a:p>
          <a:p>
            <a:pPr lvl="2"/>
            <a:r>
              <a:rPr lang="nl-BE" noProof="0" err="1"/>
              <a:t>Third</a:t>
            </a:r>
            <a:r>
              <a:rPr lang="nl-BE" noProof="0"/>
              <a:t> level</a:t>
            </a:r>
          </a:p>
        </p:txBody>
      </p:sp>
    </p:spTree>
    <p:extLst>
      <p:ext uri="{BB962C8B-B14F-4D97-AF65-F5344CB8AC3E}">
        <p14:creationId xmlns:p14="http://schemas.microsoft.com/office/powerpoint/2010/main" val="1314887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noProof="0"/>
              <a:t>Klik om stijl te bewerken</a:t>
            </a:r>
            <a:endParaRPr lang="nl-BE" noProof="0"/>
          </a:p>
        </p:txBody>
      </p:sp>
      <p:sp>
        <p:nvSpPr>
          <p:cNvPr id="3" name="Date Placeholder 2"/>
          <p:cNvSpPr>
            <a:spLocks noGrp="1"/>
          </p:cNvSpPr>
          <p:nvPr>
            <p:ph type="dt" sz="half" idx="10"/>
          </p:nvPr>
        </p:nvSpPr>
        <p:spPr/>
        <p:txBody>
          <a:bodyPr/>
          <a:lstStyle/>
          <a:p>
            <a:fld id="{656594B6-17DF-4759-A7A5-128AFEA77F2C}" type="datetime1">
              <a:rPr lang="nl-BE" noProof="0" smtClean="0"/>
              <a:t>24/06/2023</a:t>
            </a:fld>
            <a:endParaRPr lang="nl-BE" noProof="0"/>
          </a:p>
        </p:txBody>
      </p:sp>
      <p:sp>
        <p:nvSpPr>
          <p:cNvPr id="4" name="Footer Placeholder 3"/>
          <p:cNvSpPr>
            <a:spLocks noGrp="1"/>
          </p:cNvSpPr>
          <p:nvPr>
            <p:ph type="ftr" sz="quarter" idx="11"/>
          </p:nvPr>
        </p:nvSpPr>
        <p:spPr/>
        <p:txBody>
          <a:bodyPr/>
          <a:lstStyle/>
          <a:p>
            <a:endParaRPr lang="nl-BE" noProof="0"/>
          </a:p>
        </p:txBody>
      </p:sp>
      <p:sp>
        <p:nvSpPr>
          <p:cNvPr id="5" name="Slide Number Placeholder 4"/>
          <p:cNvSpPr>
            <a:spLocks noGrp="1"/>
          </p:cNvSpPr>
          <p:nvPr>
            <p:ph type="sldNum" sz="quarter" idx="12"/>
          </p:nvPr>
        </p:nvSpPr>
        <p:spPr/>
        <p:txBody>
          <a:bodyPr/>
          <a:lstStyle/>
          <a:p>
            <a:fld id="{7AE184E0-0BD4-4705-A12B-9B71DDE63301}" type="slidenum">
              <a:rPr lang="nl-BE" noProof="0" smtClean="0"/>
              <a:t>‹nr.›</a:t>
            </a:fld>
            <a:endParaRPr lang="nl-BE" noProof="0"/>
          </a:p>
        </p:txBody>
      </p:sp>
      <p:sp>
        <p:nvSpPr>
          <p:cNvPr id="7" name="Picture Placeholder 6"/>
          <p:cNvSpPr>
            <a:spLocks noGrp="1"/>
          </p:cNvSpPr>
          <p:nvPr>
            <p:ph type="pic" sz="quarter" idx="13" hasCustomPrompt="1"/>
          </p:nvPr>
        </p:nvSpPr>
        <p:spPr>
          <a:xfrm>
            <a:off x="952038" y="1371600"/>
            <a:ext cx="15480000" cy="6501600"/>
          </a:xfrm>
        </p:spPr>
        <p:txBody>
          <a:bodyPr/>
          <a:lstStyle>
            <a:lvl1pPr marL="0" indent="0">
              <a:buNone/>
              <a:defRPr>
                <a:solidFill>
                  <a:schemeClr val="bg1">
                    <a:lumMod val="50000"/>
                  </a:schemeClr>
                </a:solidFill>
              </a:defRPr>
            </a:lvl1pPr>
          </a:lstStyle>
          <a:p>
            <a:r>
              <a:rPr lang="nl-BE" noProof="0"/>
              <a:t>Photo</a:t>
            </a:r>
          </a:p>
        </p:txBody>
      </p:sp>
    </p:spTree>
    <p:extLst>
      <p:ext uri="{BB962C8B-B14F-4D97-AF65-F5344CB8AC3E}">
        <p14:creationId xmlns:p14="http://schemas.microsoft.com/office/powerpoint/2010/main" val="374516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hoto Only">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A81384-1200-4D40-BEF0-3A17A1F906F4}" type="datetime1">
              <a:rPr lang="nl-NL" noProof="0" smtClean="0"/>
              <a:t>24-6-2023</a:t>
            </a:fld>
            <a:endParaRPr lang="nl-NL" noProof="0"/>
          </a:p>
        </p:txBody>
      </p:sp>
      <p:sp>
        <p:nvSpPr>
          <p:cNvPr id="3" name="Footer Placeholder 2"/>
          <p:cNvSpPr>
            <a:spLocks noGrp="1"/>
          </p:cNvSpPr>
          <p:nvPr>
            <p:ph type="ftr" sz="quarter" idx="11"/>
          </p:nvPr>
        </p:nvSpPr>
        <p:spPr/>
        <p:txBody>
          <a:bodyPr/>
          <a:lstStyle/>
          <a:p>
            <a:endParaRPr lang="nl-NL" noProof="0"/>
          </a:p>
        </p:txBody>
      </p:sp>
      <p:sp>
        <p:nvSpPr>
          <p:cNvPr id="7" name="Covering Background"/>
          <p:cNvSpPr/>
          <p:nvPr userDrawn="1"/>
        </p:nvSpPr>
        <p:spPr>
          <a:xfrm>
            <a:off x="-1" y="0"/>
            <a:ext cx="17337600" cy="9753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6" name="Picture Placeholder 5"/>
          <p:cNvSpPr>
            <a:spLocks noGrp="1"/>
          </p:cNvSpPr>
          <p:nvPr>
            <p:ph type="pic" sz="quarter" idx="12" hasCustomPrompt="1"/>
          </p:nvPr>
        </p:nvSpPr>
        <p:spPr>
          <a:xfrm>
            <a:off x="-1" y="0"/>
            <a:ext cx="17337600" cy="9753600"/>
          </a:xfrm>
        </p:spPr>
        <p:txBody>
          <a:bodyPr/>
          <a:lstStyle>
            <a:lvl1pPr marL="85725" indent="0">
              <a:buNone/>
              <a:defRPr>
                <a:solidFill>
                  <a:schemeClr val="bg1">
                    <a:lumMod val="50000"/>
                  </a:schemeClr>
                </a:solidFill>
              </a:defRPr>
            </a:lvl1pPr>
          </a:lstStyle>
          <a:p>
            <a:r>
              <a:rPr lang="nl-BE" noProof="0"/>
              <a:t>Photo</a:t>
            </a:r>
          </a:p>
        </p:txBody>
      </p:sp>
    </p:spTree>
    <p:extLst>
      <p:ext uri="{BB962C8B-B14F-4D97-AF65-F5344CB8AC3E}">
        <p14:creationId xmlns:p14="http://schemas.microsoft.com/office/powerpoint/2010/main" val="2949418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ue textbox over picture">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hasCustomPrompt="1"/>
          </p:nvPr>
        </p:nvSpPr>
        <p:spPr>
          <a:xfrm>
            <a:off x="914400" y="0"/>
            <a:ext cx="16424275" cy="7920000"/>
          </a:xfrm>
        </p:spPr>
        <p:txBody>
          <a:bodyPr/>
          <a:lstStyle>
            <a:lvl1pPr marL="85725" indent="0">
              <a:buNone/>
              <a:defRPr>
                <a:solidFill>
                  <a:schemeClr val="bg1">
                    <a:lumMod val="50000"/>
                  </a:schemeClr>
                </a:solidFill>
              </a:defRPr>
            </a:lvl1pPr>
          </a:lstStyle>
          <a:p>
            <a:r>
              <a:rPr lang="nl-BE" noProof="0"/>
              <a:t>Picture</a:t>
            </a:r>
          </a:p>
        </p:txBody>
      </p:sp>
      <p:sp>
        <p:nvSpPr>
          <p:cNvPr id="2" name="Date Placeholder 1"/>
          <p:cNvSpPr>
            <a:spLocks noGrp="1"/>
          </p:cNvSpPr>
          <p:nvPr>
            <p:ph type="dt" sz="half" idx="10"/>
          </p:nvPr>
        </p:nvSpPr>
        <p:spPr/>
        <p:txBody>
          <a:bodyPr/>
          <a:lstStyle/>
          <a:p>
            <a:fld id="{66A81384-1200-4D40-BEF0-3A17A1F906F4}" type="datetime1">
              <a:rPr lang="nl-NL" noProof="0" smtClean="0"/>
              <a:t>24-6-2023</a:t>
            </a:fld>
            <a:endParaRPr lang="nl-NL" noProof="0"/>
          </a:p>
        </p:txBody>
      </p:sp>
      <p:sp>
        <p:nvSpPr>
          <p:cNvPr id="3" name="Footer Placeholder 2"/>
          <p:cNvSpPr>
            <a:spLocks noGrp="1"/>
          </p:cNvSpPr>
          <p:nvPr>
            <p:ph type="ftr" sz="quarter" idx="11"/>
          </p:nvPr>
        </p:nvSpPr>
        <p:spPr/>
        <p:txBody>
          <a:bodyPr/>
          <a:lstStyle/>
          <a:p>
            <a:endParaRPr lang="nl-NL" noProof="0"/>
          </a:p>
        </p:txBody>
      </p:sp>
      <p:sp>
        <p:nvSpPr>
          <p:cNvPr id="8" name="Tijdelijke aanduiding voor tekst 7">
            <a:extLst>
              <a:ext uri="{FF2B5EF4-FFF2-40B4-BE49-F238E27FC236}">
                <a16:creationId xmlns:a16="http://schemas.microsoft.com/office/drawing/2014/main" id="{0301F6D1-3E66-4198-8305-F0FF1745CC94}"/>
              </a:ext>
            </a:extLst>
          </p:cNvPr>
          <p:cNvSpPr>
            <a:spLocks noGrp="1"/>
          </p:cNvSpPr>
          <p:nvPr>
            <p:ph type="body" sz="quarter" idx="13"/>
          </p:nvPr>
        </p:nvSpPr>
        <p:spPr>
          <a:xfrm>
            <a:off x="914400" y="2691979"/>
            <a:ext cx="6764400" cy="5230800"/>
          </a:xfrm>
          <a:solidFill>
            <a:srgbClr val="1E64C8"/>
          </a:solidFill>
        </p:spPr>
        <p:txBody>
          <a:bodyPr anchor="b" anchorCtr="0">
            <a:noAutofit/>
          </a:bodyPr>
          <a:lstStyle>
            <a:lvl1pPr marL="85725" indent="0">
              <a:buNone/>
              <a:defRPr sz="10000" u="sng" cap="all" baseline="0">
                <a:solidFill>
                  <a:schemeClr val="bg1"/>
                </a:solidFill>
              </a:defRPr>
            </a:lvl1pPr>
            <a:lvl2pPr marL="984250" indent="-625475">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Klikken om de tekststijl van het model te bewerken</a:t>
            </a:r>
          </a:p>
        </p:txBody>
      </p:sp>
    </p:spTree>
    <p:extLst>
      <p:ext uri="{BB962C8B-B14F-4D97-AF65-F5344CB8AC3E}">
        <p14:creationId xmlns:p14="http://schemas.microsoft.com/office/powerpoint/2010/main" val="1730439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 blue textbox over picture">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76AD30-96E8-448B-B97A-24B00ADE12C5}"/>
              </a:ext>
            </a:extLst>
          </p:cNvPr>
          <p:cNvSpPr/>
          <p:nvPr userDrawn="1"/>
        </p:nvSpPr>
        <p:spPr>
          <a:xfrm>
            <a:off x="914400" y="0"/>
            <a:ext cx="16424275" cy="7898400"/>
          </a:xfrm>
          <a:prstGeom prst="rect">
            <a:avLst/>
          </a:prstGeom>
          <a:solidFill>
            <a:srgbClr val="1E64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6" name="Picture Placeholder 5"/>
          <p:cNvSpPr>
            <a:spLocks noGrp="1"/>
          </p:cNvSpPr>
          <p:nvPr>
            <p:ph type="pic" sz="quarter" idx="12" hasCustomPrompt="1"/>
          </p:nvPr>
        </p:nvSpPr>
        <p:spPr>
          <a:xfrm>
            <a:off x="914400" y="0"/>
            <a:ext cx="16424275" cy="7920000"/>
          </a:xfrm>
        </p:spPr>
        <p:txBody>
          <a:bodyPr/>
          <a:lstStyle>
            <a:lvl1pPr marL="85725" indent="0">
              <a:buNone/>
              <a:defRPr>
                <a:solidFill>
                  <a:schemeClr val="bg1">
                    <a:lumMod val="50000"/>
                  </a:schemeClr>
                </a:solidFill>
              </a:defRPr>
            </a:lvl1pPr>
          </a:lstStyle>
          <a:p>
            <a:r>
              <a:rPr lang="nl-BE" noProof="0"/>
              <a:t>Picture</a:t>
            </a:r>
          </a:p>
        </p:txBody>
      </p:sp>
      <p:sp>
        <p:nvSpPr>
          <p:cNvPr id="2" name="Date Placeholder 1"/>
          <p:cNvSpPr>
            <a:spLocks noGrp="1"/>
          </p:cNvSpPr>
          <p:nvPr>
            <p:ph type="dt" sz="half" idx="10"/>
          </p:nvPr>
        </p:nvSpPr>
        <p:spPr/>
        <p:txBody>
          <a:bodyPr/>
          <a:lstStyle/>
          <a:p>
            <a:fld id="{66A81384-1200-4D40-BEF0-3A17A1F906F4}" type="datetime1">
              <a:rPr lang="nl-NL" noProof="0" smtClean="0"/>
              <a:t>24-6-2023</a:t>
            </a:fld>
            <a:endParaRPr lang="nl-NL" noProof="0"/>
          </a:p>
        </p:txBody>
      </p:sp>
      <p:sp>
        <p:nvSpPr>
          <p:cNvPr id="3" name="Footer Placeholder 2"/>
          <p:cNvSpPr>
            <a:spLocks noGrp="1"/>
          </p:cNvSpPr>
          <p:nvPr>
            <p:ph type="ftr" sz="quarter" idx="11"/>
          </p:nvPr>
        </p:nvSpPr>
        <p:spPr/>
        <p:txBody>
          <a:bodyPr/>
          <a:lstStyle/>
          <a:p>
            <a:endParaRPr lang="nl-NL" noProof="0"/>
          </a:p>
        </p:txBody>
      </p:sp>
      <p:sp>
        <p:nvSpPr>
          <p:cNvPr id="8" name="Tijdelijke aanduiding voor tekst 7">
            <a:extLst>
              <a:ext uri="{FF2B5EF4-FFF2-40B4-BE49-F238E27FC236}">
                <a16:creationId xmlns:a16="http://schemas.microsoft.com/office/drawing/2014/main" id="{0301F6D1-3E66-4198-8305-F0FF1745CC94}"/>
              </a:ext>
            </a:extLst>
          </p:cNvPr>
          <p:cNvSpPr>
            <a:spLocks noGrp="1"/>
          </p:cNvSpPr>
          <p:nvPr>
            <p:ph type="body" sz="quarter" idx="13"/>
          </p:nvPr>
        </p:nvSpPr>
        <p:spPr>
          <a:xfrm>
            <a:off x="914399" y="1011602"/>
            <a:ext cx="7754938" cy="6908398"/>
          </a:xfrm>
          <a:solidFill>
            <a:srgbClr val="E9F0FA"/>
          </a:solidFill>
        </p:spPr>
        <p:txBody>
          <a:bodyPr>
            <a:normAutofit/>
          </a:bodyPr>
          <a:lstStyle>
            <a:lvl1pPr marL="85725" indent="0">
              <a:buNone/>
              <a:defRPr sz="5400" u="sng" cap="all" baseline="0">
                <a:solidFill>
                  <a:srgbClr val="1E64C8"/>
                </a:solidFill>
              </a:defRPr>
            </a:lvl1pPr>
            <a:lvl2pPr marL="984250" indent="-625475">
              <a:defRPr>
                <a:solidFill>
                  <a:srgbClr val="1E64C8"/>
                </a:solidFill>
              </a:defRPr>
            </a:lvl2pPr>
            <a:lvl3pPr>
              <a:defRPr>
                <a:solidFill>
                  <a:srgbClr val="1E64C8"/>
                </a:solidFill>
              </a:defRPr>
            </a:lvl3pPr>
            <a:lvl4pPr>
              <a:defRPr>
                <a:solidFill>
                  <a:srgbClr val="1E64C8"/>
                </a:solidFill>
              </a:defRPr>
            </a:lvl4pPr>
            <a:lvl5pPr>
              <a:defRPr>
                <a:solidFill>
                  <a:srgbClr val="1E64C8"/>
                </a:solidFill>
              </a:defRPr>
            </a:lvl5pPr>
          </a:lstStyle>
          <a:p>
            <a:pPr lvl="0"/>
            <a:r>
              <a:rPr lang="nl-NL"/>
              <a:t>Klikken om de tekststijl van het model te bewerken</a:t>
            </a:r>
          </a:p>
        </p:txBody>
      </p:sp>
    </p:spTree>
    <p:extLst>
      <p:ext uri="{BB962C8B-B14F-4D97-AF65-F5344CB8AC3E}">
        <p14:creationId xmlns:p14="http://schemas.microsoft.com/office/powerpoint/2010/main" val="125075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0118" y="252000"/>
            <a:ext cx="15705282" cy="863693"/>
          </a:xfrm>
          <a:prstGeom prst="rect">
            <a:avLst/>
          </a:prstGeom>
        </p:spPr>
        <p:txBody>
          <a:bodyPr vert="horz" lIns="91440" tIns="45720" rIns="91440" bIns="45720" rtlCol="0" anchor="t" anchorCtr="0">
            <a:noAutofit/>
          </a:bodyPr>
          <a:lstStyle/>
          <a:p>
            <a:r>
              <a:rPr lang="nl-BE" noProof="0"/>
              <a:t>Klik om de stijl te bewerken</a:t>
            </a:r>
          </a:p>
        </p:txBody>
      </p:sp>
      <p:sp>
        <p:nvSpPr>
          <p:cNvPr id="3" name="Text Placeholder 2"/>
          <p:cNvSpPr>
            <a:spLocks noGrp="1"/>
          </p:cNvSpPr>
          <p:nvPr>
            <p:ph type="body" idx="1"/>
          </p:nvPr>
        </p:nvSpPr>
        <p:spPr>
          <a:xfrm>
            <a:off x="835825" y="1194364"/>
            <a:ext cx="15699575" cy="6696000"/>
          </a:xfrm>
          <a:prstGeom prst="rect">
            <a:avLst/>
          </a:prstGeom>
        </p:spPr>
        <p:txBody>
          <a:bodyPr vert="horz" lIns="91440" tIns="45720" rIns="91440" bIns="45720" rtlCol="0">
            <a:normAutofit/>
          </a:bodyPr>
          <a:lstStyle/>
          <a:p>
            <a:pPr lvl="0"/>
            <a:r>
              <a:rPr lang="nl-BE" noProof="0"/>
              <a:t>Click </a:t>
            </a:r>
            <a:r>
              <a:rPr lang="nl-BE" noProof="0" err="1"/>
              <a:t>to</a:t>
            </a:r>
            <a:r>
              <a:rPr lang="nl-BE" noProof="0"/>
              <a:t> </a:t>
            </a:r>
            <a:r>
              <a:rPr lang="nl-BE" noProof="0" err="1"/>
              <a:t>edit</a:t>
            </a:r>
            <a:r>
              <a:rPr lang="nl-BE" noProof="0"/>
              <a:t> Master </a:t>
            </a:r>
            <a:r>
              <a:rPr lang="nl-BE" noProof="0" err="1"/>
              <a:t>text</a:t>
            </a:r>
            <a:r>
              <a:rPr lang="nl-BE" noProof="0"/>
              <a:t> </a:t>
            </a:r>
            <a:r>
              <a:rPr lang="nl-BE" noProof="0" err="1"/>
              <a:t>styles</a:t>
            </a:r>
            <a:endParaRPr lang="nl-BE" noProof="0"/>
          </a:p>
          <a:p>
            <a:pPr lvl="1"/>
            <a:r>
              <a:rPr lang="nl-BE" noProof="0"/>
              <a:t>Second level</a:t>
            </a:r>
          </a:p>
          <a:p>
            <a:pPr lvl="2"/>
            <a:r>
              <a:rPr lang="nl-BE" noProof="0" err="1"/>
              <a:t>Third</a:t>
            </a:r>
            <a:r>
              <a:rPr lang="nl-BE" noProof="0"/>
              <a:t> level</a:t>
            </a:r>
          </a:p>
        </p:txBody>
      </p:sp>
      <p:sp>
        <p:nvSpPr>
          <p:cNvPr id="4" name="Date Placeholder 3"/>
          <p:cNvSpPr>
            <a:spLocks noGrp="1"/>
          </p:cNvSpPr>
          <p:nvPr>
            <p:ph type="dt" sz="half" idx="2"/>
          </p:nvPr>
        </p:nvSpPr>
        <p:spPr>
          <a:xfrm>
            <a:off x="4072394" y="8948703"/>
            <a:ext cx="2297926" cy="519289"/>
          </a:xfrm>
          <a:prstGeom prst="rect">
            <a:avLst/>
          </a:prstGeom>
        </p:spPr>
        <p:txBody>
          <a:bodyPr vert="horz" lIns="91440" tIns="45720" rIns="91440" bIns="45720" rtlCol="0" anchor="ctr"/>
          <a:lstStyle>
            <a:lvl1pPr algn="l">
              <a:defRPr sz="1707">
                <a:solidFill>
                  <a:schemeClr val="tx1">
                    <a:tint val="75000"/>
                  </a:schemeClr>
                </a:solidFill>
              </a:defRPr>
            </a:lvl1pPr>
          </a:lstStyle>
          <a:p>
            <a:fld id="{FA870D1A-A3AB-4E9F-892E-C45B5A80FDBF}" type="datetime1">
              <a:rPr lang="nl-BE" noProof="0" smtClean="0"/>
              <a:t>24/06/2023</a:t>
            </a:fld>
            <a:endParaRPr lang="nl-BE" noProof="0"/>
          </a:p>
        </p:txBody>
      </p:sp>
      <p:sp>
        <p:nvSpPr>
          <p:cNvPr id="5" name="Footer Placeholder 4"/>
          <p:cNvSpPr>
            <a:spLocks noGrp="1"/>
          </p:cNvSpPr>
          <p:nvPr>
            <p:ph type="ftr" sz="quarter" idx="3"/>
          </p:nvPr>
        </p:nvSpPr>
        <p:spPr>
          <a:xfrm>
            <a:off x="6810236" y="8994423"/>
            <a:ext cx="8353564" cy="437932"/>
          </a:xfrm>
          <a:prstGeom prst="rect">
            <a:avLst/>
          </a:prstGeom>
        </p:spPr>
        <p:txBody>
          <a:bodyPr vert="horz" lIns="91440" tIns="45720" rIns="91440" bIns="45720" rtlCol="0" anchor="ctr"/>
          <a:lstStyle>
            <a:lvl1pPr algn="ctr">
              <a:defRPr sz="1707">
                <a:solidFill>
                  <a:schemeClr val="tx1">
                    <a:tint val="75000"/>
                  </a:schemeClr>
                </a:solidFill>
              </a:defRPr>
            </a:lvl1pPr>
          </a:lstStyle>
          <a:p>
            <a:endParaRPr lang="nl-BE" noProof="0"/>
          </a:p>
        </p:txBody>
      </p:sp>
      <p:sp>
        <p:nvSpPr>
          <p:cNvPr id="6"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nl-BE" noProof="0" smtClean="0"/>
              <a:pPr/>
              <a:t>‹nr.›</a:t>
            </a:fld>
            <a:endParaRPr lang="nl-BE" noProof="0"/>
          </a:p>
        </p:txBody>
      </p:sp>
      <p:sp>
        <p:nvSpPr>
          <p:cNvPr id="7" name="Title positioning box" hidden="1"/>
          <p:cNvSpPr/>
          <p:nvPr userDrawn="1"/>
        </p:nvSpPr>
        <p:spPr>
          <a:xfrm>
            <a:off x="927265" y="367200"/>
            <a:ext cx="15480000" cy="4636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ositoning box" hidden="1"/>
          <p:cNvSpPr/>
          <p:nvPr userDrawn="1"/>
        </p:nvSpPr>
        <p:spPr>
          <a:xfrm>
            <a:off x="927265" y="1584000"/>
            <a:ext cx="8229600" cy="6300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Logo positioning box" hidden="1"/>
          <p:cNvSpPr/>
          <p:nvPr userDrawn="1"/>
        </p:nvSpPr>
        <p:spPr>
          <a:xfrm flipV="1">
            <a:off x="928800" y="7878842"/>
            <a:ext cx="15478465" cy="141635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483617" y="7906160"/>
            <a:ext cx="2308379" cy="1847440"/>
          </a:xfrm>
          <a:prstGeom prst="rect">
            <a:avLst/>
          </a:prstGeom>
        </p:spPr>
      </p:pic>
      <p:sp>
        <p:nvSpPr>
          <p:cNvPr id="12" name="Text positoning box" hidden="1"/>
          <p:cNvSpPr/>
          <p:nvPr userDrawn="1"/>
        </p:nvSpPr>
        <p:spPr>
          <a:xfrm>
            <a:off x="9172105" y="1584000"/>
            <a:ext cx="914400" cy="6300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ositoning box" hidden="1"/>
          <p:cNvSpPr/>
          <p:nvPr userDrawn="1"/>
        </p:nvSpPr>
        <p:spPr>
          <a:xfrm>
            <a:off x="10099369" y="1356360"/>
            <a:ext cx="6307895" cy="65276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70589907"/>
      </p:ext>
    </p:extLst>
  </p:cSld>
  <p:clrMap bg1="lt1" tx1="dk1" bg2="lt2" tx2="dk2" accent1="accent1" accent2="accent2" accent3="accent3" accent4="accent4" accent5="accent5" accent6="accent6" hlink="hlink" folHlink="folHlink"/>
  <p:sldLayoutIdLst>
    <p:sldLayoutId id="2147483672" r:id="rId1"/>
    <p:sldLayoutId id="2147483661" r:id="rId2"/>
    <p:sldLayoutId id="2147483673" r:id="rId3"/>
    <p:sldLayoutId id="2147483662" r:id="rId4"/>
    <p:sldLayoutId id="2147483674" r:id="rId5"/>
    <p:sldLayoutId id="2147483666" r:id="rId6"/>
    <p:sldLayoutId id="2147483675" r:id="rId7"/>
    <p:sldLayoutId id="2147483679" r:id="rId8"/>
    <p:sldLayoutId id="2147483680" r:id="rId9"/>
    <p:sldLayoutId id="2147483676" r:id="rId10"/>
  </p:sldLayoutIdLst>
  <p:hf hdr="0" ftr="0" dt="0"/>
  <p:txStyles>
    <p:title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p:titleStyle>
    <p:bodyStyle>
      <a:lvl1pPr marL="536575" indent="-45085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1pPr>
      <a:lvl2pPr marL="1169988" indent="-450850" algn="l" defTabSz="457200" rtl="0" eaLnBrk="1" latinLnBrk="0" hangingPunct="1">
        <a:lnSpc>
          <a:spcPct val="120000"/>
        </a:lnSpc>
        <a:spcBef>
          <a:spcPts val="0"/>
        </a:spcBef>
        <a:buFont typeface="Arial" panose="020B0604020202020204" pitchFamily="34" charset="0"/>
        <a:buChar char="̶"/>
        <a:tabLst/>
        <a:defRPr sz="4800" kern="1200">
          <a:solidFill>
            <a:schemeClr val="tx1"/>
          </a:solidFill>
          <a:latin typeface="+mn-lt"/>
          <a:ea typeface="+mn-ea"/>
          <a:cs typeface="+mn-cs"/>
        </a:defRPr>
      </a:lvl2pPr>
      <a:lvl3pPr marL="1755775" indent="-45000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3pPr>
      <a:lvl4pPr marL="1441450" indent="-550863"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4pPr>
      <a:lvl5pPr marL="2600325" indent="-1158875"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p:bodyStyle>
    <p:otherStyle>
      <a:defPPr>
        <a:defRPr lang="en-US"/>
      </a:defPPr>
      <a:lvl1pPr marL="0" algn="l" defTabSz="1300368" rtl="0" eaLnBrk="1" latinLnBrk="0" hangingPunct="1">
        <a:defRPr sz="2560" kern="1200">
          <a:solidFill>
            <a:schemeClr val="tx1"/>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31.jpeg"/><Relationship Id="rId4" Type="http://schemas.openxmlformats.org/officeDocument/2006/relationships/image" Target="../media/image30.jpeg"/></Relationships>
</file>

<file path=ppt/slides/_rels/slide28.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36.jpe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jpeg"/></Relationships>
</file>

<file path=ppt/slides/_rels/slide3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5.xml"/><Relationship Id="rId5" Type="http://schemas.openxmlformats.org/officeDocument/2006/relationships/image" Target="../media/image54.jpeg"/><Relationship Id="rId4" Type="http://schemas.openxmlformats.org/officeDocument/2006/relationships/image" Target="../media/image53.jpeg"/></Relationships>
</file>

<file path=ppt/slides/_rels/slide4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5.xml"/><Relationship Id="rId5" Type="http://schemas.openxmlformats.org/officeDocument/2006/relationships/image" Target="../media/image54.jpeg"/><Relationship Id="rId4" Type="http://schemas.openxmlformats.org/officeDocument/2006/relationships/image" Target="../media/image53.jpeg"/></Relationships>
</file>

<file path=ppt/slides/_rels/slide4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5.xml"/><Relationship Id="rId5" Type="http://schemas.openxmlformats.org/officeDocument/2006/relationships/image" Target="../media/image54.jpeg"/><Relationship Id="rId4" Type="http://schemas.openxmlformats.org/officeDocument/2006/relationships/image" Target="../media/image53.jpeg"/></Relationships>
</file>

<file path=ppt/slides/_rels/slide4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5.xml"/><Relationship Id="rId5" Type="http://schemas.openxmlformats.org/officeDocument/2006/relationships/image" Target="../media/image54.jpeg"/><Relationship Id="rId4" Type="http://schemas.openxmlformats.org/officeDocument/2006/relationships/image" Target="../media/image53.jpeg"/></Relationships>
</file>

<file path=ppt/slides/_rels/slide4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5.xml"/><Relationship Id="rId5" Type="http://schemas.openxmlformats.org/officeDocument/2006/relationships/image" Target="../media/image54.jpeg"/><Relationship Id="rId4" Type="http://schemas.openxmlformats.org/officeDocument/2006/relationships/image" Target="../media/image53.jpeg"/></Relationships>
</file>

<file path=ppt/slides/_rels/slide4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58.jpe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0.xml"/><Relationship Id="rId5" Type="http://schemas.openxmlformats.org/officeDocument/2006/relationships/image" Target="../media/image65.png"/><Relationship Id="rId4" Type="http://schemas.openxmlformats.org/officeDocument/2006/relationships/image" Target="../media/image64.emf"/></Relationships>
</file>

<file path=ppt/slides/_rels/slide48.xml.rels><?xml version="1.0" encoding="UTF-8" standalone="yes"?>
<Relationships xmlns="http://schemas.openxmlformats.org/package/2006/relationships"><Relationship Id="rId3" Type="http://schemas.openxmlformats.org/officeDocument/2006/relationships/hyperlink" Target="https://stackoverflow.com/questions/47369579/how-to-get-the-gaussian-filter"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25078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cap="none">
                <a:cs typeface="Arial"/>
              </a:rPr>
              <a:t>Final steps calibration</a:t>
            </a:r>
            <a:endParaRPr lang="en-GB"/>
          </a:p>
        </p:txBody>
      </p:sp>
      <p:sp>
        <p:nvSpPr>
          <p:cNvPr id="3" name="Tijdelijke aanduiding voor inhoud 2"/>
          <p:cNvSpPr>
            <a:spLocks noGrp="1"/>
          </p:cNvSpPr>
          <p:nvPr>
            <p:ph idx="1"/>
          </p:nvPr>
        </p:nvSpPr>
        <p:spPr/>
        <p:txBody>
          <a:bodyPr vert="horz" lIns="91440" tIns="45720" rIns="91440" bIns="45720" rtlCol="0" anchor="t">
            <a:normAutofit/>
          </a:bodyPr>
          <a:lstStyle/>
          <a:p>
            <a:pPr marL="85725" indent="0">
              <a:buNone/>
            </a:pPr>
            <a:r>
              <a:rPr lang="en-GB" sz="4000">
                <a:cs typeface="Arial"/>
              </a:rPr>
              <a:t>Once chessboard corners found, not perfectly accurate</a:t>
            </a:r>
          </a:p>
          <a:p>
            <a:pPr marL="85725" indent="0">
              <a:buNone/>
            </a:pPr>
            <a:r>
              <a:rPr lang="en-GB" sz="4000">
                <a:cs typeface="Arial"/>
              </a:rPr>
              <a:t>OpenCV </a:t>
            </a:r>
            <a:r>
              <a:rPr lang="en-GB" sz="4000" err="1">
                <a:cs typeface="Arial"/>
              </a:rPr>
              <a:t>cornerSubPix</a:t>
            </a:r>
            <a:endParaRPr lang="en-GB" sz="4000">
              <a:cs typeface="Arial"/>
            </a:endParaRPr>
          </a:p>
          <a:p>
            <a:pPr marL="85725" indent="0">
              <a:buNone/>
            </a:pPr>
            <a:r>
              <a:rPr lang="en-GB" sz="4000">
                <a:cs typeface="Arial"/>
              </a:rPr>
              <a:t>Get 3D real world points + corresponding 2D coordinates points</a:t>
            </a:r>
          </a:p>
          <a:p>
            <a:pPr marL="85725" indent="0">
              <a:buNone/>
            </a:pPr>
            <a:r>
              <a:rPr lang="en-GB" sz="4000">
                <a:cs typeface="Arial"/>
              </a:rPr>
              <a:t>OpenCV </a:t>
            </a:r>
            <a:r>
              <a:rPr lang="en-GB" sz="4000" err="1">
                <a:cs typeface="Arial"/>
              </a:rPr>
              <a:t>calibrateCamera</a:t>
            </a:r>
            <a:r>
              <a:rPr lang="en-GB" sz="4000">
                <a:cs typeface="Arial"/>
              </a:rPr>
              <a:t>: Camera matrix + distortion coefficients</a:t>
            </a:r>
          </a:p>
          <a:p>
            <a:pPr marL="85725" indent="0">
              <a:buNone/>
            </a:pPr>
            <a:endParaRPr lang="en-IE" sz="4000">
              <a:cs typeface="Arial"/>
            </a:endParaRP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10</a:t>
            </a:fld>
            <a:endParaRPr lang="nl-BE" noProof="0"/>
          </a:p>
        </p:txBody>
      </p:sp>
      <p:sp>
        <p:nvSpPr>
          <p:cNvPr id="6" name="Titel 1">
            <a:extLst>
              <a:ext uri="{FF2B5EF4-FFF2-40B4-BE49-F238E27FC236}">
                <a16:creationId xmlns:a16="http://schemas.microsoft.com/office/drawing/2014/main" id="{043F5D9C-7402-F7A7-91B4-CF89D52B96EF}"/>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b="1" u="none" cap="none" err="1">
                <a:solidFill>
                  <a:schemeClr val="tx1"/>
                </a:solidFill>
                <a:cs typeface="Arial"/>
              </a:rPr>
              <a:t>Painting</a:t>
            </a:r>
            <a:r>
              <a:rPr lang="nl-NL" sz="2000" b="1" u="none" cap="none">
                <a:solidFill>
                  <a:schemeClr val="tx1"/>
                </a:solidFill>
                <a:cs typeface="Arial"/>
              </a:rPr>
              <a:t> </a:t>
            </a:r>
            <a:r>
              <a:rPr lang="nl-NL" sz="2000" b="1" u="none" cap="none" err="1">
                <a:solidFill>
                  <a:schemeClr val="tx1"/>
                </a:solidFill>
                <a:cs typeface="Arial"/>
              </a:rPr>
              <a:t>detection</a:t>
            </a:r>
            <a:r>
              <a:rPr lang="nl-NL" sz="2000" u="none" cap="none">
                <a:solidFill>
                  <a:schemeClr val="tx1"/>
                </a:solidFill>
                <a:cs typeface="Arial"/>
              </a:rPr>
              <a:t> – 2 – 3 – 4</a:t>
            </a:r>
            <a:endParaRPr lang="nl-NL" sz="2800" u="none" cap="none">
              <a:solidFill>
                <a:schemeClr val="tx1"/>
              </a:solidFill>
              <a:cs typeface="Arial"/>
            </a:endParaRPr>
          </a:p>
        </p:txBody>
      </p:sp>
      <p:pic>
        <p:nvPicPr>
          <p:cNvPr id="5" name="Afbeelding 4">
            <a:extLst>
              <a:ext uri="{FF2B5EF4-FFF2-40B4-BE49-F238E27FC236}">
                <a16:creationId xmlns:a16="http://schemas.microsoft.com/office/drawing/2014/main" id="{95BD329F-B4D6-AFAE-8AD3-224396AF981C}"/>
              </a:ext>
            </a:extLst>
          </p:cNvPr>
          <p:cNvPicPr>
            <a:picLocks noChangeAspect="1"/>
          </p:cNvPicPr>
          <p:nvPr/>
        </p:nvPicPr>
        <p:blipFill>
          <a:blip r:embed="rId3"/>
          <a:stretch>
            <a:fillRect/>
          </a:stretch>
        </p:blipFill>
        <p:spPr>
          <a:xfrm>
            <a:off x="5563735" y="4227749"/>
            <a:ext cx="6199582" cy="1855926"/>
          </a:xfrm>
          <a:prstGeom prst="rect">
            <a:avLst/>
          </a:prstGeom>
        </p:spPr>
      </p:pic>
    </p:spTree>
    <p:extLst>
      <p:ext uri="{BB962C8B-B14F-4D97-AF65-F5344CB8AC3E}">
        <p14:creationId xmlns:p14="http://schemas.microsoft.com/office/powerpoint/2010/main" val="2529185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cap="none" err="1">
                <a:cs typeface="Arial"/>
              </a:rPr>
              <a:t>CornerSubPix</a:t>
            </a:r>
            <a:endParaRPr lang="en-GB"/>
          </a:p>
        </p:txBody>
      </p:sp>
      <p:sp>
        <p:nvSpPr>
          <p:cNvPr id="3" name="Tijdelijke aanduiding voor inhoud 2"/>
          <p:cNvSpPr>
            <a:spLocks noGrp="1"/>
          </p:cNvSpPr>
          <p:nvPr>
            <p:ph idx="1"/>
          </p:nvPr>
        </p:nvSpPr>
        <p:spPr/>
        <p:txBody>
          <a:bodyPr vert="horz" lIns="91440" tIns="45720" rIns="91440" bIns="45720" rtlCol="0" anchor="t">
            <a:normAutofit/>
          </a:bodyPr>
          <a:lstStyle/>
          <a:p>
            <a:pPr marL="85725" indent="0">
              <a:buNone/>
            </a:pPr>
            <a:r>
              <a:rPr lang="en-IE" sz="4000">
                <a:cs typeface="Arial"/>
              </a:rPr>
              <a:t>Initial corner positions not perfectly accurate: </a:t>
            </a:r>
            <a:endParaRPr lang="en-US" sz="4000">
              <a:cs typeface="Arial"/>
            </a:endParaRPr>
          </a:p>
          <a:p>
            <a:pPr marL="85725" indent="0">
              <a:buNone/>
            </a:pPr>
            <a:r>
              <a:rPr lang="en-IE" sz="4000">
                <a:cs typeface="Arial"/>
              </a:rPr>
              <a:t>      noise, limited resolution etc…</a:t>
            </a:r>
            <a:endParaRPr lang="en-US" sz="4000">
              <a:cs typeface="Arial"/>
            </a:endParaRPr>
          </a:p>
          <a:p>
            <a:pPr marL="85725" indent="0">
              <a:buNone/>
            </a:pPr>
            <a:r>
              <a:rPr lang="en-IE" sz="4000">
                <a:cs typeface="Arial"/>
              </a:rPr>
              <a:t>Improve accuracy</a:t>
            </a:r>
          </a:p>
          <a:p>
            <a:pPr marL="85725" indent="0">
              <a:buNone/>
            </a:pPr>
            <a:r>
              <a:rPr lang="en-IE" sz="4000">
                <a:cs typeface="Arial"/>
              </a:rPr>
              <a:t>Iterative algorithm: intensities around each corner</a:t>
            </a: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11</a:t>
            </a:fld>
            <a:endParaRPr lang="nl-BE" noProof="0"/>
          </a:p>
        </p:txBody>
      </p:sp>
      <p:sp>
        <p:nvSpPr>
          <p:cNvPr id="6" name="Titel 1">
            <a:extLst>
              <a:ext uri="{FF2B5EF4-FFF2-40B4-BE49-F238E27FC236}">
                <a16:creationId xmlns:a16="http://schemas.microsoft.com/office/drawing/2014/main" id="{043F5D9C-7402-F7A7-91B4-CF89D52B96EF}"/>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b="1" u="none" cap="none" err="1">
                <a:solidFill>
                  <a:schemeClr val="tx1"/>
                </a:solidFill>
                <a:cs typeface="Arial"/>
              </a:rPr>
              <a:t>Painting</a:t>
            </a:r>
            <a:r>
              <a:rPr lang="nl-NL" sz="2000" b="1" u="none" cap="none">
                <a:solidFill>
                  <a:schemeClr val="tx1"/>
                </a:solidFill>
                <a:cs typeface="Arial"/>
              </a:rPr>
              <a:t> </a:t>
            </a:r>
            <a:r>
              <a:rPr lang="nl-NL" sz="2000" b="1" u="none" cap="none" err="1">
                <a:solidFill>
                  <a:schemeClr val="tx1"/>
                </a:solidFill>
                <a:cs typeface="Arial"/>
              </a:rPr>
              <a:t>detection</a:t>
            </a:r>
            <a:r>
              <a:rPr lang="nl-NL" sz="2000" u="none" cap="none">
                <a:solidFill>
                  <a:schemeClr val="tx1"/>
                </a:solidFill>
                <a:cs typeface="Arial"/>
              </a:rPr>
              <a:t> – 2 – 3 – 4</a:t>
            </a:r>
            <a:endParaRPr lang="nl-NL" sz="2800" u="none" cap="none">
              <a:solidFill>
                <a:schemeClr val="tx1"/>
              </a:solidFill>
              <a:cs typeface="Arial"/>
            </a:endParaRPr>
          </a:p>
        </p:txBody>
      </p:sp>
    </p:spTree>
    <p:extLst>
      <p:ext uri="{BB962C8B-B14F-4D97-AF65-F5344CB8AC3E}">
        <p14:creationId xmlns:p14="http://schemas.microsoft.com/office/powerpoint/2010/main" val="2207314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cap="none">
                <a:cs typeface="Arial"/>
              </a:rPr>
              <a:t>Final step calibration</a:t>
            </a:r>
            <a:endParaRPr lang="en-GB"/>
          </a:p>
        </p:txBody>
      </p:sp>
      <p:sp>
        <p:nvSpPr>
          <p:cNvPr id="3" name="Tijdelijke aanduiding voor inhoud 2"/>
          <p:cNvSpPr>
            <a:spLocks noGrp="1"/>
          </p:cNvSpPr>
          <p:nvPr>
            <p:ph idx="1"/>
          </p:nvPr>
        </p:nvSpPr>
        <p:spPr/>
        <p:txBody>
          <a:bodyPr vert="horz" lIns="91440" tIns="45720" rIns="91440" bIns="45720" rtlCol="0" anchor="t">
            <a:normAutofit/>
          </a:bodyPr>
          <a:lstStyle/>
          <a:p>
            <a:pPr marL="85725" indent="0">
              <a:buNone/>
            </a:pPr>
            <a:r>
              <a:rPr lang="en-IE" sz="4000">
                <a:cs typeface="Arial"/>
              </a:rPr>
              <a:t>Using object and image points </a:t>
            </a:r>
            <a:r>
              <a:rPr lang="nl-NL" sz="4000">
                <a:cs typeface="Arial"/>
              </a:rPr>
              <a:t>→</a:t>
            </a:r>
            <a:r>
              <a:rPr lang="en-IE" sz="4000">
                <a:cs typeface="Arial"/>
              </a:rPr>
              <a:t> camera matrix</a:t>
            </a:r>
            <a:endParaRPr lang="en-US" sz="4000">
              <a:cs typeface="Arial"/>
            </a:endParaRPr>
          </a:p>
          <a:p>
            <a:pPr marL="85725" indent="0">
              <a:buNone/>
            </a:pPr>
            <a:r>
              <a:rPr lang="en-IE" sz="4000">
                <a:cs typeface="Arial"/>
              </a:rPr>
              <a:t>OpenCV </a:t>
            </a:r>
            <a:r>
              <a:rPr lang="en-IE" sz="4000" err="1">
                <a:cs typeface="Arial"/>
              </a:rPr>
              <a:t>calibrateCamera</a:t>
            </a:r>
            <a:r>
              <a:rPr lang="en-IE" sz="4000">
                <a:cs typeface="Arial"/>
              </a:rPr>
              <a:t>: returns camera matrix and distortion coefficients</a:t>
            </a:r>
          </a:p>
          <a:p>
            <a:pPr marL="85725" indent="0">
              <a:buNone/>
            </a:pPr>
            <a:endParaRPr lang="en-IE" sz="4000">
              <a:cs typeface="Arial"/>
            </a:endParaRPr>
          </a:p>
          <a:p>
            <a:pPr marL="85725" indent="0">
              <a:buNone/>
            </a:pPr>
            <a:r>
              <a:rPr lang="en-IE" sz="4000">
                <a:cs typeface="Arial"/>
              </a:rPr>
              <a:t>DC model radial and tangential distortion</a:t>
            </a:r>
          </a:p>
          <a:p>
            <a:pPr marL="85725" indent="0">
              <a:buNone/>
            </a:pPr>
            <a:r>
              <a:rPr lang="en-IE" sz="4000">
                <a:cs typeface="Arial"/>
              </a:rPr>
              <a:t>Final step: OpenCV undistort</a:t>
            </a: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12</a:t>
            </a:fld>
            <a:endParaRPr lang="nl-BE" noProof="0"/>
          </a:p>
        </p:txBody>
      </p:sp>
      <p:sp>
        <p:nvSpPr>
          <p:cNvPr id="6" name="Titel 1">
            <a:extLst>
              <a:ext uri="{FF2B5EF4-FFF2-40B4-BE49-F238E27FC236}">
                <a16:creationId xmlns:a16="http://schemas.microsoft.com/office/drawing/2014/main" id="{043F5D9C-7402-F7A7-91B4-CF89D52B96EF}"/>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b="1" u="none" cap="none" err="1">
                <a:solidFill>
                  <a:schemeClr val="tx1"/>
                </a:solidFill>
                <a:cs typeface="Arial"/>
              </a:rPr>
              <a:t>Painting</a:t>
            </a:r>
            <a:r>
              <a:rPr lang="nl-NL" sz="2000" b="1" u="none" cap="none">
                <a:solidFill>
                  <a:schemeClr val="tx1"/>
                </a:solidFill>
                <a:cs typeface="Arial"/>
              </a:rPr>
              <a:t> </a:t>
            </a:r>
            <a:r>
              <a:rPr lang="nl-NL" sz="2000" b="1" u="none" cap="none" err="1">
                <a:solidFill>
                  <a:schemeClr val="tx1"/>
                </a:solidFill>
                <a:cs typeface="Arial"/>
              </a:rPr>
              <a:t>detection</a:t>
            </a:r>
            <a:r>
              <a:rPr lang="nl-NL" sz="2000" u="none" cap="none">
                <a:solidFill>
                  <a:schemeClr val="tx1"/>
                </a:solidFill>
                <a:cs typeface="Arial"/>
              </a:rPr>
              <a:t> – 2 – 3 – 4</a:t>
            </a:r>
            <a:endParaRPr lang="nl-NL" sz="2800" u="none" cap="none">
              <a:solidFill>
                <a:schemeClr val="tx1"/>
              </a:solidFill>
              <a:cs typeface="Arial"/>
            </a:endParaRPr>
          </a:p>
        </p:txBody>
      </p:sp>
    </p:spTree>
    <p:extLst>
      <p:ext uri="{BB962C8B-B14F-4D97-AF65-F5344CB8AC3E}">
        <p14:creationId xmlns:p14="http://schemas.microsoft.com/office/powerpoint/2010/main" val="2791899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cap="none">
                <a:cs typeface="Arial"/>
              </a:rPr>
              <a:t>Workflow</a:t>
            </a: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13</a:t>
            </a:fld>
            <a:endParaRPr lang="nl-BE" noProof="0"/>
          </a:p>
        </p:txBody>
      </p:sp>
      <p:sp>
        <p:nvSpPr>
          <p:cNvPr id="6" name="Titel 1">
            <a:extLst>
              <a:ext uri="{FF2B5EF4-FFF2-40B4-BE49-F238E27FC236}">
                <a16:creationId xmlns:a16="http://schemas.microsoft.com/office/drawing/2014/main" id="{043F5D9C-7402-F7A7-91B4-CF89D52B96EF}"/>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b="1" u="none" cap="none" err="1">
                <a:solidFill>
                  <a:schemeClr val="tx1"/>
                </a:solidFill>
                <a:cs typeface="Arial"/>
              </a:rPr>
              <a:t>Painting</a:t>
            </a:r>
            <a:r>
              <a:rPr lang="nl-NL" sz="2000" b="1" u="none" cap="none">
                <a:solidFill>
                  <a:schemeClr val="tx1"/>
                </a:solidFill>
                <a:cs typeface="Arial"/>
              </a:rPr>
              <a:t> </a:t>
            </a:r>
            <a:r>
              <a:rPr lang="nl-NL" sz="2000" b="1" u="none" cap="none" err="1">
                <a:solidFill>
                  <a:schemeClr val="tx1"/>
                </a:solidFill>
                <a:cs typeface="Arial"/>
              </a:rPr>
              <a:t>detection</a:t>
            </a:r>
            <a:r>
              <a:rPr lang="nl-NL" sz="2000" u="none" cap="none">
                <a:solidFill>
                  <a:schemeClr val="tx1"/>
                </a:solidFill>
                <a:cs typeface="Arial"/>
              </a:rPr>
              <a:t> – 2 – 3 – 4</a:t>
            </a:r>
            <a:endParaRPr lang="nl-NL" sz="2800" u="none" cap="none">
              <a:solidFill>
                <a:schemeClr val="tx1"/>
              </a:solidFill>
              <a:cs typeface="Arial"/>
            </a:endParaRPr>
          </a:p>
        </p:txBody>
      </p:sp>
      <p:sp>
        <p:nvSpPr>
          <p:cNvPr id="7" name="Content Placeholder 6">
            <a:extLst>
              <a:ext uri="{FF2B5EF4-FFF2-40B4-BE49-F238E27FC236}">
                <a16:creationId xmlns:a16="http://schemas.microsoft.com/office/drawing/2014/main" id="{CAA7A1EB-4B83-AD69-8845-660ABC7D9F62}"/>
              </a:ext>
            </a:extLst>
          </p:cNvPr>
          <p:cNvSpPr>
            <a:spLocks noGrp="1"/>
          </p:cNvSpPr>
          <p:nvPr>
            <p:ph idx="1"/>
          </p:nvPr>
        </p:nvSpPr>
        <p:spPr/>
        <p:txBody>
          <a:bodyPr vert="horz" lIns="91440" tIns="45720" rIns="91440" bIns="45720" rtlCol="0" anchor="t">
            <a:normAutofit/>
          </a:bodyPr>
          <a:lstStyle/>
          <a:p>
            <a:pPr marL="85725" indent="0">
              <a:buNone/>
            </a:pPr>
            <a:r>
              <a:rPr lang="en-US" sz="4000">
                <a:cs typeface="Arial"/>
              </a:rPr>
              <a:t>Grayscale</a:t>
            </a:r>
          </a:p>
          <a:p>
            <a:pPr marL="85725" indent="0">
              <a:buNone/>
            </a:pPr>
            <a:r>
              <a:rPr lang="en-US" sz="4000">
                <a:cs typeface="Arial"/>
              </a:rPr>
              <a:t>Threshold</a:t>
            </a:r>
          </a:p>
          <a:p>
            <a:pPr marL="85725" indent="0">
              <a:buNone/>
            </a:pPr>
            <a:r>
              <a:rPr lang="en-US" sz="4000">
                <a:cs typeface="Arial"/>
              </a:rPr>
              <a:t>Gaussian blur</a:t>
            </a:r>
          </a:p>
          <a:p>
            <a:pPr marL="85725" indent="0">
              <a:buNone/>
            </a:pPr>
            <a:r>
              <a:rPr lang="en-US" sz="4000">
                <a:cs typeface="Arial"/>
              </a:rPr>
              <a:t>Canny</a:t>
            </a:r>
          </a:p>
          <a:p>
            <a:pPr marL="85725" indent="0">
              <a:buNone/>
            </a:pPr>
            <a:r>
              <a:rPr lang="en-US" sz="4000">
                <a:cs typeface="Arial"/>
              </a:rPr>
              <a:t>Dilation</a:t>
            </a:r>
          </a:p>
          <a:p>
            <a:pPr marL="85725" indent="0">
              <a:buNone/>
            </a:pPr>
            <a:r>
              <a:rPr lang="en-US" sz="4000">
                <a:cs typeface="Arial"/>
              </a:rPr>
              <a:t>Find contours </a:t>
            </a:r>
            <a:endParaRPr lang="nl-NL" sz="4000">
              <a:cs typeface="Arial"/>
            </a:endParaRPr>
          </a:p>
          <a:p>
            <a:pPr marL="85725" indent="0">
              <a:buNone/>
            </a:pPr>
            <a:r>
              <a:rPr lang="en-US" sz="4000">
                <a:cs typeface="Arial"/>
              </a:rPr>
              <a:t>Polygon detection</a:t>
            </a:r>
            <a:endParaRPr lang="nl-NL" sz="4000">
              <a:cs typeface="Arial"/>
            </a:endParaRPr>
          </a:p>
        </p:txBody>
      </p:sp>
      <p:pic>
        <p:nvPicPr>
          <p:cNvPr id="3" name="Afbeelding 2" descr="Afbeelding met muur, galerie, overdekt, kunst&#10;&#10;Automatisch gegenereerde beschrijving">
            <a:extLst>
              <a:ext uri="{FF2B5EF4-FFF2-40B4-BE49-F238E27FC236}">
                <a16:creationId xmlns:a16="http://schemas.microsoft.com/office/drawing/2014/main" id="{91F681B9-FA63-DF70-A80C-D2C7D099B1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9695" y="553008"/>
            <a:ext cx="3960000" cy="2227500"/>
          </a:xfrm>
          <a:prstGeom prst="rect">
            <a:avLst/>
          </a:prstGeom>
        </p:spPr>
      </p:pic>
      <p:pic>
        <p:nvPicPr>
          <p:cNvPr id="5" name="Afbeelding 4" descr="Afbeelding met schets, tekst, zwart-wit, kunst&#10;&#10;Automatisch gegenereerde beschrijving">
            <a:extLst>
              <a:ext uri="{FF2B5EF4-FFF2-40B4-BE49-F238E27FC236}">
                <a16:creationId xmlns:a16="http://schemas.microsoft.com/office/drawing/2014/main" id="{30545554-C582-C6DD-1AFB-CA97B4E0A9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9695" y="2780508"/>
            <a:ext cx="3960000" cy="2227500"/>
          </a:xfrm>
          <a:prstGeom prst="rect">
            <a:avLst/>
          </a:prstGeom>
        </p:spPr>
      </p:pic>
      <p:pic>
        <p:nvPicPr>
          <p:cNvPr id="8" name="Afbeelding 7" descr="Afbeelding met schets, zwart-wit, kunst, stekker&#10;&#10;Automatisch gegenereerde beschrijving">
            <a:extLst>
              <a:ext uri="{FF2B5EF4-FFF2-40B4-BE49-F238E27FC236}">
                <a16:creationId xmlns:a16="http://schemas.microsoft.com/office/drawing/2014/main" id="{57913DB6-4376-F01C-EFFA-40385F188F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09695" y="2780508"/>
            <a:ext cx="3960000" cy="2227500"/>
          </a:xfrm>
          <a:prstGeom prst="rect">
            <a:avLst/>
          </a:prstGeom>
        </p:spPr>
      </p:pic>
      <p:pic>
        <p:nvPicPr>
          <p:cNvPr id="9" name="Afbeelding 8" descr="Afbeelding met tekst, schermopname, zwart, duisternis&#10;&#10;Automatisch gegenereerde beschrijving">
            <a:extLst>
              <a:ext uri="{FF2B5EF4-FFF2-40B4-BE49-F238E27FC236}">
                <a16:creationId xmlns:a16="http://schemas.microsoft.com/office/drawing/2014/main" id="{71D0084A-EED0-ED9A-F63E-D136476FE9C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49695" y="5014283"/>
            <a:ext cx="3960000" cy="2227500"/>
          </a:xfrm>
          <a:prstGeom prst="rect">
            <a:avLst/>
          </a:prstGeom>
        </p:spPr>
      </p:pic>
      <p:pic>
        <p:nvPicPr>
          <p:cNvPr id="10" name="Afbeelding 9" descr="Afbeelding met tekst, schermopname, zwart-wit&#10;&#10;Automatisch gegenereerde beschrijving">
            <a:extLst>
              <a:ext uri="{FF2B5EF4-FFF2-40B4-BE49-F238E27FC236}">
                <a16:creationId xmlns:a16="http://schemas.microsoft.com/office/drawing/2014/main" id="{2A2550BC-3510-549D-BF8F-1238D07B972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109695" y="5014283"/>
            <a:ext cx="3960000" cy="2227500"/>
          </a:xfrm>
          <a:prstGeom prst="rect">
            <a:avLst/>
          </a:prstGeom>
        </p:spPr>
      </p:pic>
      <p:pic>
        <p:nvPicPr>
          <p:cNvPr id="11" name="Afbeelding 10" descr="Afbeelding met galerie, muur, kunst, kamer&#10;&#10;Automatisch gegenereerde beschrijving">
            <a:extLst>
              <a:ext uri="{FF2B5EF4-FFF2-40B4-BE49-F238E27FC236}">
                <a16:creationId xmlns:a16="http://schemas.microsoft.com/office/drawing/2014/main" id="{EE486DF6-54B8-1B98-462E-041DAAEDFC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49695" y="7240492"/>
            <a:ext cx="3960000" cy="2227500"/>
          </a:xfrm>
          <a:prstGeom prst="rect">
            <a:avLst/>
          </a:prstGeom>
        </p:spPr>
      </p:pic>
      <p:pic>
        <p:nvPicPr>
          <p:cNvPr id="12" name="Afbeelding 11" descr="Afbeelding met muur, galerie, scène, overdekt&#10;&#10;Automatisch gegenereerde beschrijving">
            <a:extLst>
              <a:ext uri="{FF2B5EF4-FFF2-40B4-BE49-F238E27FC236}">
                <a16:creationId xmlns:a16="http://schemas.microsoft.com/office/drawing/2014/main" id="{A4C14916-7F2B-4C5B-76F9-AE05E0FF044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109695" y="7235508"/>
            <a:ext cx="3960000" cy="2227501"/>
          </a:xfrm>
          <a:prstGeom prst="rect">
            <a:avLst/>
          </a:prstGeom>
        </p:spPr>
      </p:pic>
      <p:pic>
        <p:nvPicPr>
          <p:cNvPr id="14" name="Afbeelding 13" descr="Afbeelding met muur, kunst, galerie, overdekt&#10;&#10;Automatisch gegenereerde beschrijving">
            <a:extLst>
              <a:ext uri="{FF2B5EF4-FFF2-40B4-BE49-F238E27FC236}">
                <a16:creationId xmlns:a16="http://schemas.microsoft.com/office/drawing/2014/main" id="{A411E393-285E-AF14-8613-68DF11FEFB4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109695" y="553008"/>
            <a:ext cx="3960000" cy="2227500"/>
          </a:xfrm>
          <a:prstGeom prst="rect">
            <a:avLst/>
          </a:prstGeom>
        </p:spPr>
      </p:pic>
    </p:spTree>
    <p:extLst>
      <p:ext uri="{BB962C8B-B14F-4D97-AF65-F5344CB8AC3E}">
        <p14:creationId xmlns:p14="http://schemas.microsoft.com/office/powerpoint/2010/main" val="752059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cap="none" err="1">
                <a:cs typeface="Arial"/>
              </a:rPr>
              <a:t>Threshold</a:t>
            </a: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14</a:t>
            </a:fld>
            <a:endParaRPr lang="nl-BE" noProof="0"/>
          </a:p>
        </p:txBody>
      </p:sp>
      <p:sp>
        <p:nvSpPr>
          <p:cNvPr id="6" name="Titel 1">
            <a:extLst>
              <a:ext uri="{FF2B5EF4-FFF2-40B4-BE49-F238E27FC236}">
                <a16:creationId xmlns:a16="http://schemas.microsoft.com/office/drawing/2014/main" id="{043F5D9C-7402-F7A7-91B4-CF89D52B96EF}"/>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b="1" u="none" cap="none" err="1">
                <a:solidFill>
                  <a:schemeClr val="tx1"/>
                </a:solidFill>
                <a:cs typeface="Arial"/>
              </a:rPr>
              <a:t>Painting</a:t>
            </a:r>
            <a:r>
              <a:rPr lang="nl-NL" sz="2000" b="1" u="none" cap="none">
                <a:solidFill>
                  <a:schemeClr val="tx1"/>
                </a:solidFill>
                <a:cs typeface="Arial"/>
              </a:rPr>
              <a:t> </a:t>
            </a:r>
            <a:r>
              <a:rPr lang="nl-NL" sz="2000" b="1" u="none" cap="none" err="1">
                <a:solidFill>
                  <a:schemeClr val="tx1"/>
                </a:solidFill>
                <a:cs typeface="Arial"/>
              </a:rPr>
              <a:t>detection</a:t>
            </a:r>
            <a:r>
              <a:rPr lang="nl-NL" sz="2000" u="none" cap="none">
                <a:solidFill>
                  <a:schemeClr val="tx1"/>
                </a:solidFill>
                <a:cs typeface="Arial"/>
              </a:rPr>
              <a:t> – 2 – 3 – 4</a:t>
            </a:r>
            <a:endParaRPr lang="nl-NL" sz="2800" u="none" cap="none">
              <a:solidFill>
                <a:schemeClr val="tx1"/>
              </a:solidFill>
              <a:cs typeface="Arial"/>
            </a:endParaRPr>
          </a:p>
        </p:txBody>
      </p:sp>
      <p:sp>
        <p:nvSpPr>
          <p:cNvPr id="7" name="Content Placeholder 6">
            <a:extLst>
              <a:ext uri="{FF2B5EF4-FFF2-40B4-BE49-F238E27FC236}">
                <a16:creationId xmlns:a16="http://schemas.microsoft.com/office/drawing/2014/main" id="{CAA7A1EB-4B83-AD69-8845-660ABC7D9F62}"/>
              </a:ext>
            </a:extLst>
          </p:cNvPr>
          <p:cNvSpPr>
            <a:spLocks noGrp="1"/>
          </p:cNvSpPr>
          <p:nvPr>
            <p:ph idx="1"/>
          </p:nvPr>
        </p:nvSpPr>
        <p:spPr/>
        <p:txBody>
          <a:bodyPr vert="horz" lIns="91440" tIns="45720" rIns="91440" bIns="45720" rtlCol="0" anchor="t">
            <a:normAutofit/>
          </a:bodyPr>
          <a:lstStyle/>
          <a:p>
            <a:pPr marL="85725" indent="0">
              <a:buNone/>
            </a:pPr>
            <a:r>
              <a:rPr lang="en-US" sz="4000">
                <a:cs typeface="Arial"/>
              </a:rPr>
              <a:t>Binary image</a:t>
            </a:r>
          </a:p>
          <a:p>
            <a:pPr marL="85725" indent="0">
              <a:buNone/>
            </a:pPr>
            <a:r>
              <a:rPr lang="en-US" sz="4000">
                <a:cs typeface="Arial"/>
              </a:rPr>
              <a:t>Otsu </a:t>
            </a:r>
            <a:r>
              <a:rPr lang="nl-NL" sz="4000">
                <a:cs typeface="Arial"/>
              </a:rPr>
              <a:t>→ automatic </a:t>
            </a:r>
            <a:r>
              <a:rPr lang="nl-NL" sz="4000" err="1">
                <a:cs typeface="Arial"/>
              </a:rPr>
              <a:t>thresholds</a:t>
            </a:r>
            <a:r>
              <a:rPr lang="nl-NL" sz="4000">
                <a:cs typeface="Arial"/>
              </a:rPr>
              <a:t> (lowest within-class </a:t>
            </a:r>
            <a:r>
              <a:rPr lang="nl-NL" sz="4000" err="1">
                <a:cs typeface="Arial"/>
              </a:rPr>
              <a:t>variance</a:t>
            </a:r>
            <a:r>
              <a:rPr lang="nl-NL" sz="4000">
                <a:cs typeface="Arial"/>
              </a:rPr>
              <a:t>)</a:t>
            </a:r>
          </a:p>
          <a:p>
            <a:pPr marL="718820" lvl="1" indent="0">
              <a:buNone/>
            </a:pPr>
            <a:endParaRPr lang="nl-NL" sz="4000">
              <a:cs typeface="Arial"/>
            </a:endParaRPr>
          </a:p>
          <a:p>
            <a:pPr marL="85725" indent="0">
              <a:buNone/>
            </a:pPr>
            <a:r>
              <a:rPr lang="nl-NL" sz="4000" err="1">
                <a:cs typeface="Arial"/>
              </a:rPr>
              <a:t>Intensity</a:t>
            </a:r>
            <a:r>
              <a:rPr lang="nl-NL" sz="4000">
                <a:cs typeface="Arial"/>
              </a:rPr>
              <a:t> &lt; </a:t>
            </a:r>
            <a:r>
              <a:rPr lang="nl-NL" sz="4000" err="1">
                <a:cs typeface="Arial"/>
              </a:rPr>
              <a:t>Lower</a:t>
            </a:r>
            <a:r>
              <a:rPr lang="nl-NL" sz="4000">
                <a:cs typeface="Arial"/>
              </a:rPr>
              <a:t> </a:t>
            </a:r>
            <a:r>
              <a:rPr lang="nl-NL" sz="4000" err="1">
                <a:cs typeface="Arial"/>
              </a:rPr>
              <a:t>threshold</a:t>
            </a:r>
            <a:r>
              <a:rPr lang="nl-NL" sz="4000">
                <a:cs typeface="Arial"/>
              </a:rPr>
              <a:t> = 0</a:t>
            </a:r>
          </a:p>
          <a:p>
            <a:pPr marL="85725" indent="0">
              <a:buNone/>
            </a:pPr>
            <a:r>
              <a:rPr lang="nl-NL" sz="4000" err="1">
                <a:cs typeface="Arial"/>
              </a:rPr>
              <a:t>Intensity</a:t>
            </a:r>
            <a:r>
              <a:rPr lang="nl-NL" sz="4000">
                <a:cs typeface="Arial"/>
              </a:rPr>
              <a:t> &gt; </a:t>
            </a:r>
            <a:r>
              <a:rPr lang="nl-NL" sz="4000" err="1">
                <a:cs typeface="Arial"/>
              </a:rPr>
              <a:t>Upper</a:t>
            </a:r>
            <a:r>
              <a:rPr lang="nl-NL" sz="4000">
                <a:cs typeface="Arial"/>
              </a:rPr>
              <a:t> </a:t>
            </a:r>
            <a:r>
              <a:rPr lang="nl-NL" sz="4000" err="1">
                <a:cs typeface="Arial"/>
              </a:rPr>
              <a:t>threshold</a:t>
            </a:r>
            <a:r>
              <a:rPr lang="nl-NL" sz="4000">
                <a:cs typeface="Arial"/>
              </a:rPr>
              <a:t> = 255 (Strong pixel)</a:t>
            </a:r>
            <a:endParaRPr lang="nl-NL"/>
          </a:p>
          <a:p>
            <a:pPr marL="85725" indent="0">
              <a:buNone/>
            </a:pPr>
            <a:endParaRPr lang="nl-NL" sz="4000">
              <a:solidFill>
                <a:srgbClr val="000000"/>
              </a:solidFill>
              <a:cs typeface="Arial"/>
            </a:endParaRPr>
          </a:p>
          <a:p>
            <a:pPr marL="85725" indent="0">
              <a:buNone/>
            </a:pPr>
            <a:r>
              <a:rPr lang="nl-NL" sz="4000" err="1">
                <a:solidFill>
                  <a:srgbClr val="000000"/>
                </a:solidFill>
                <a:cs typeface="Arial"/>
              </a:rPr>
              <a:t>Lower</a:t>
            </a:r>
            <a:r>
              <a:rPr lang="nl-NL" sz="4000">
                <a:solidFill>
                  <a:srgbClr val="000000"/>
                </a:solidFill>
                <a:cs typeface="Arial"/>
              </a:rPr>
              <a:t> </a:t>
            </a:r>
            <a:r>
              <a:rPr lang="nl-NL" sz="4000" err="1">
                <a:solidFill>
                  <a:srgbClr val="000000"/>
                </a:solidFill>
                <a:cs typeface="Arial"/>
              </a:rPr>
              <a:t>threshold</a:t>
            </a:r>
            <a:r>
              <a:rPr lang="nl-NL" sz="4000">
                <a:solidFill>
                  <a:srgbClr val="000000"/>
                </a:solidFill>
                <a:cs typeface="Arial"/>
              </a:rPr>
              <a:t> &lt; </a:t>
            </a:r>
            <a:r>
              <a:rPr lang="nl-NL" sz="4000" err="1">
                <a:solidFill>
                  <a:srgbClr val="000000"/>
                </a:solidFill>
                <a:cs typeface="Arial"/>
              </a:rPr>
              <a:t>Intensity</a:t>
            </a:r>
            <a:r>
              <a:rPr lang="nl-NL" sz="4000">
                <a:solidFill>
                  <a:srgbClr val="000000"/>
                </a:solidFill>
                <a:cs typeface="Arial"/>
              </a:rPr>
              <a:t> &lt; </a:t>
            </a:r>
            <a:r>
              <a:rPr lang="nl-NL" sz="4000" err="1">
                <a:solidFill>
                  <a:srgbClr val="000000"/>
                </a:solidFill>
                <a:cs typeface="Arial"/>
              </a:rPr>
              <a:t>Upper</a:t>
            </a:r>
            <a:r>
              <a:rPr lang="nl-NL" sz="4000">
                <a:solidFill>
                  <a:srgbClr val="000000"/>
                </a:solidFill>
                <a:cs typeface="Arial"/>
              </a:rPr>
              <a:t> </a:t>
            </a:r>
            <a:r>
              <a:rPr lang="nl-NL" sz="4000" err="1">
                <a:solidFill>
                  <a:srgbClr val="000000"/>
                </a:solidFill>
                <a:cs typeface="Arial"/>
              </a:rPr>
              <a:t>threshold</a:t>
            </a:r>
            <a:r>
              <a:rPr lang="nl-NL" sz="4000">
                <a:solidFill>
                  <a:srgbClr val="000000"/>
                </a:solidFill>
                <a:cs typeface="Arial"/>
              </a:rPr>
              <a:t> </a:t>
            </a:r>
          </a:p>
          <a:p>
            <a:pPr marL="85725" indent="0">
              <a:buNone/>
            </a:pPr>
            <a:r>
              <a:rPr lang="nl-NL" sz="4000">
                <a:solidFill>
                  <a:srgbClr val="000000"/>
                </a:solidFill>
                <a:cs typeface="Arial"/>
              </a:rPr>
              <a:t>     → </a:t>
            </a:r>
            <a:r>
              <a:rPr lang="nl-NL" sz="4000" err="1">
                <a:solidFill>
                  <a:srgbClr val="000000"/>
                </a:solidFill>
                <a:cs typeface="Arial"/>
              </a:rPr>
              <a:t>If</a:t>
            </a:r>
            <a:r>
              <a:rPr lang="nl-NL" sz="4000">
                <a:solidFill>
                  <a:srgbClr val="000000"/>
                </a:solidFill>
                <a:cs typeface="Arial"/>
              </a:rPr>
              <a:t> </a:t>
            </a:r>
            <a:r>
              <a:rPr lang="nl-NL" sz="4000" err="1">
                <a:solidFill>
                  <a:srgbClr val="000000"/>
                </a:solidFill>
                <a:cs typeface="Arial"/>
              </a:rPr>
              <a:t>connected</a:t>
            </a:r>
            <a:r>
              <a:rPr lang="nl-NL" sz="4000">
                <a:solidFill>
                  <a:srgbClr val="000000"/>
                </a:solidFill>
                <a:cs typeface="Arial"/>
              </a:rPr>
              <a:t> </a:t>
            </a:r>
            <a:r>
              <a:rPr lang="nl-NL" sz="4000" err="1">
                <a:solidFill>
                  <a:srgbClr val="000000"/>
                </a:solidFill>
                <a:cs typeface="Arial"/>
              </a:rPr>
              <a:t>to</a:t>
            </a:r>
            <a:r>
              <a:rPr lang="nl-NL" sz="4000">
                <a:solidFill>
                  <a:srgbClr val="000000"/>
                </a:solidFill>
                <a:cs typeface="Arial"/>
              </a:rPr>
              <a:t> Strong pixel</a:t>
            </a:r>
          </a:p>
          <a:p>
            <a:pPr marL="85725" indent="0">
              <a:buNone/>
            </a:pPr>
            <a:endParaRPr lang="nl-NL">
              <a:solidFill>
                <a:srgbClr val="202124"/>
              </a:solidFill>
              <a:cs typeface="Arial"/>
            </a:endParaRPr>
          </a:p>
          <a:p>
            <a:endParaRPr lang="en-US">
              <a:cs typeface="Arial"/>
            </a:endParaRPr>
          </a:p>
        </p:txBody>
      </p:sp>
    </p:spTree>
    <p:extLst>
      <p:ext uri="{BB962C8B-B14F-4D97-AF65-F5344CB8AC3E}">
        <p14:creationId xmlns:p14="http://schemas.microsoft.com/office/powerpoint/2010/main" val="449607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cap="none" err="1">
                <a:cs typeface="Arial"/>
              </a:rPr>
              <a:t>Gaussian</a:t>
            </a:r>
            <a:r>
              <a:rPr lang="nl-NL" cap="none">
                <a:cs typeface="Arial"/>
              </a:rPr>
              <a:t> </a:t>
            </a:r>
            <a:r>
              <a:rPr lang="nl-NL" cap="none" err="1">
                <a:cs typeface="Arial"/>
              </a:rPr>
              <a:t>blur</a:t>
            </a: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15</a:t>
            </a:fld>
            <a:endParaRPr lang="nl-BE" noProof="0"/>
          </a:p>
        </p:txBody>
      </p:sp>
      <p:sp>
        <p:nvSpPr>
          <p:cNvPr id="7" name="Content Placeholder 6">
            <a:extLst>
              <a:ext uri="{FF2B5EF4-FFF2-40B4-BE49-F238E27FC236}">
                <a16:creationId xmlns:a16="http://schemas.microsoft.com/office/drawing/2014/main" id="{CAA7A1EB-4B83-AD69-8845-660ABC7D9F62}"/>
              </a:ext>
            </a:extLst>
          </p:cNvPr>
          <p:cNvSpPr>
            <a:spLocks noGrp="1"/>
          </p:cNvSpPr>
          <p:nvPr>
            <p:ph idx="1"/>
          </p:nvPr>
        </p:nvSpPr>
        <p:spPr/>
        <p:txBody>
          <a:bodyPr vert="horz" lIns="91440" tIns="45720" rIns="91440" bIns="45720" rtlCol="0" anchor="t">
            <a:normAutofit/>
          </a:bodyPr>
          <a:lstStyle/>
          <a:p>
            <a:pPr marL="85725" indent="0">
              <a:buNone/>
            </a:pPr>
            <a:r>
              <a:rPr lang="en-US" sz="4000">
                <a:cs typeface="Arial"/>
              </a:rPr>
              <a:t>Convolving with Gaussian function</a:t>
            </a:r>
          </a:p>
          <a:p>
            <a:pPr marL="85725" indent="0">
              <a:buNone/>
            </a:pPr>
            <a:r>
              <a:rPr lang="en-US" sz="4000">
                <a:cs typeface="Arial"/>
              </a:rPr>
              <a:t>Reducing high-frequency components = low-pass filter</a:t>
            </a:r>
          </a:p>
          <a:p>
            <a:pPr marL="85725" indent="0">
              <a:buNone/>
            </a:pPr>
            <a:r>
              <a:rPr lang="en-US" sz="4000">
                <a:cs typeface="Arial"/>
              </a:rPr>
              <a:t>Smoothing</a:t>
            </a:r>
          </a:p>
          <a:p>
            <a:pPr marL="85725" indent="0">
              <a:buNone/>
            </a:pPr>
            <a:r>
              <a:rPr lang="nl-NL" sz="4000">
                <a:cs typeface="Arial"/>
              </a:rPr>
              <a:t>→ </a:t>
            </a:r>
            <a:r>
              <a:rPr lang="nl-NL" sz="4000" err="1">
                <a:cs typeface="Arial"/>
              </a:rPr>
              <a:t>Average</a:t>
            </a:r>
            <a:r>
              <a:rPr lang="nl-NL" sz="4000">
                <a:cs typeface="Arial"/>
              </a:rPr>
              <a:t> </a:t>
            </a:r>
            <a:r>
              <a:rPr lang="nl-NL" sz="4000" err="1">
                <a:cs typeface="Arial"/>
              </a:rPr>
              <a:t>smoothing</a:t>
            </a:r>
            <a:r>
              <a:rPr lang="nl-NL" sz="4000">
                <a:cs typeface="Arial"/>
              </a:rPr>
              <a:t> = flat </a:t>
            </a:r>
            <a:r>
              <a:rPr lang="nl-NL" sz="4000" err="1">
                <a:cs typeface="Arial"/>
              </a:rPr>
              <a:t>kernel</a:t>
            </a:r>
            <a:endParaRPr lang="nl-NL" sz="4000">
              <a:cs typeface="Arial"/>
            </a:endParaRPr>
          </a:p>
          <a:p>
            <a:pPr marL="85725" indent="0">
              <a:buNone/>
            </a:pPr>
            <a:endParaRPr lang="nl-NL">
              <a:solidFill>
                <a:srgbClr val="202124"/>
              </a:solidFill>
              <a:cs typeface="Arial"/>
            </a:endParaRPr>
          </a:p>
          <a:p>
            <a:pPr marL="85725" indent="0">
              <a:buNone/>
            </a:pPr>
            <a:r>
              <a:rPr lang="nl-NL" sz="4000">
                <a:cs typeface="Arial"/>
              </a:rPr>
              <a:t>5x5 </a:t>
            </a:r>
            <a:r>
              <a:rPr lang="nl-NL" sz="4000" err="1">
                <a:cs typeface="Arial"/>
              </a:rPr>
              <a:t>kerne</a:t>
            </a:r>
            <a:r>
              <a:rPr lang="nl-NL" sz="4000" err="1">
                <a:solidFill>
                  <a:srgbClr val="202124"/>
                </a:solidFill>
                <a:cs typeface="Arial"/>
              </a:rPr>
              <a:t>l</a:t>
            </a:r>
            <a:r>
              <a:rPr lang="nl-NL">
                <a:solidFill>
                  <a:srgbClr val="202124"/>
                </a:solidFill>
                <a:cs typeface="Arial"/>
              </a:rPr>
              <a:t> </a:t>
            </a:r>
          </a:p>
          <a:p>
            <a:pPr marL="771525" indent="-685800"/>
            <a:endParaRPr lang="en-US">
              <a:solidFill>
                <a:srgbClr val="000000"/>
              </a:solidFill>
              <a:cs typeface="Arial"/>
            </a:endParaRPr>
          </a:p>
          <a:p>
            <a:pPr marL="85725" indent="0">
              <a:buNone/>
            </a:pPr>
            <a:endParaRPr lang="nl-NL">
              <a:solidFill>
                <a:srgbClr val="202124"/>
              </a:solidFill>
              <a:cs typeface="Arial"/>
            </a:endParaRPr>
          </a:p>
          <a:p>
            <a:endParaRPr lang="en-US">
              <a:solidFill>
                <a:srgbClr val="000000"/>
              </a:solidFill>
              <a:cs typeface="Arial"/>
            </a:endParaRPr>
          </a:p>
        </p:txBody>
      </p:sp>
      <p:pic>
        <p:nvPicPr>
          <p:cNvPr id="3" name="Picture 4">
            <a:extLst>
              <a:ext uri="{FF2B5EF4-FFF2-40B4-BE49-F238E27FC236}">
                <a16:creationId xmlns:a16="http://schemas.microsoft.com/office/drawing/2014/main" id="{B5F874B1-F061-E61B-D0B9-AF9AFEA5E9EE}"/>
              </a:ext>
            </a:extLst>
          </p:cNvPr>
          <p:cNvPicPr>
            <a:picLocks noChangeAspect="1"/>
          </p:cNvPicPr>
          <p:nvPr/>
        </p:nvPicPr>
        <p:blipFill rotWithShape="1">
          <a:blip r:embed="rId2"/>
          <a:srcRect l="15059" r="16021" b="8682"/>
          <a:stretch/>
        </p:blipFill>
        <p:spPr>
          <a:xfrm>
            <a:off x="3986056" y="4983308"/>
            <a:ext cx="3529991" cy="3761853"/>
          </a:xfrm>
          <a:prstGeom prst="rect">
            <a:avLst/>
          </a:prstGeom>
        </p:spPr>
      </p:pic>
      <p:sp>
        <p:nvSpPr>
          <p:cNvPr id="8" name="Titel 1">
            <a:extLst>
              <a:ext uri="{FF2B5EF4-FFF2-40B4-BE49-F238E27FC236}">
                <a16:creationId xmlns:a16="http://schemas.microsoft.com/office/drawing/2014/main" id="{656BF0BE-FDA9-4669-B1DB-E9C28B858434}"/>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b="1" u="none" cap="none" err="1">
                <a:solidFill>
                  <a:schemeClr val="tx1"/>
                </a:solidFill>
                <a:cs typeface="Arial"/>
              </a:rPr>
              <a:t>Painting</a:t>
            </a:r>
            <a:r>
              <a:rPr lang="nl-NL" sz="2000" b="1" u="none" cap="none">
                <a:solidFill>
                  <a:schemeClr val="tx1"/>
                </a:solidFill>
                <a:cs typeface="Arial"/>
              </a:rPr>
              <a:t> </a:t>
            </a:r>
            <a:r>
              <a:rPr lang="nl-NL" sz="2000" b="1" u="none" cap="none" err="1">
                <a:solidFill>
                  <a:schemeClr val="tx1"/>
                </a:solidFill>
                <a:cs typeface="Arial"/>
              </a:rPr>
              <a:t>detection</a:t>
            </a:r>
            <a:r>
              <a:rPr lang="nl-NL" sz="2000" u="none" cap="none">
                <a:solidFill>
                  <a:schemeClr val="tx1"/>
                </a:solidFill>
                <a:cs typeface="Arial"/>
              </a:rPr>
              <a:t> – 2 – 3 – 4</a:t>
            </a:r>
            <a:endParaRPr lang="nl-NL" sz="2800" u="none" cap="none">
              <a:solidFill>
                <a:schemeClr val="tx1"/>
              </a:solidFill>
              <a:cs typeface="Arial"/>
            </a:endParaRPr>
          </a:p>
        </p:txBody>
      </p:sp>
    </p:spTree>
    <p:extLst>
      <p:ext uri="{BB962C8B-B14F-4D97-AF65-F5344CB8AC3E}">
        <p14:creationId xmlns:p14="http://schemas.microsoft.com/office/powerpoint/2010/main" val="3286143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cap="none" err="1">
                <a:cs typeface="Arial"/>
              </a:rPr>
              <a:t>Canny</a:t>
            </a: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16</a:t>
            </a:fld>
            <a:endParaRPr lang="nl-BE" noProof="0"/>
          </a:p>
        </p:txBody>
      </p:sp>
      <p:sp>
        <p:nvSpPr>
          <p:cNvPr id="6" name="Titel 1">
            <a:extLst>
              <a:ext uri="{FF2B5EF4-FFF2-40B4-BE49-F238E27FC236}">
                <a16:creationId xmlns:a16="http://schemas.microsoft.com/office/drawing/2014/main" id="{043F5D9C-7402-F7A7-91B4-CF89D52B96EF}"/>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b="1" u="none" cap="none" err="1">
                <a:solidFill>
                  <a:schemeClr val="tx1"/>
                </a:solidFill>
                <a:cs typeface="Arial"/>
              </a:rPr>
              <a:t>Painting</a:t>
            </a:r>
            <a:r>
              <a:rPr lang="nl-NL" sz="2000" b="1" u="none" cap="none">
                <a:solidFill>
                  <a:schemeClr val="tx1"/>
                </a:solidFill>
                <a:cs typeface="Arial"/>
              </a:rPr>
              <a:t> </a:t>
            </a:r>
            <a:r>
              <a:rPr lang="nl-NL" sz="2000" b="1" u="none" cap="none" err="1">
                <a:solidFill>
                  <a:schemeClr val="tx1"/>
                </a:solidFill>
                <a:cs typeface="Arial"/>
              </a:rPr>
              <a:t>detection</a:t>
            </a:r>
            <a:r>
              <a:rPr lang="nl-NL" sz="2000" u="none" cap="none">
                <a:solidFill>
                  <a:schemeClr val="tx1"/>
                </a:solidFill>
                <a:cs typeface="Arial"/>
              </a:rPr>
              <a:t> – 2 – 3 – 4</a:t>
            </a:r>
            <a:endParaRPr lang="nl-NL" sz="2800" u="none" cap="none">
              <a:solidFill>
                <a:schemeClr val="tx1"/>
              </a:solidFill>
              <a:cs typeface="Arial"/>
            </a:endParaRPr>
          </a:p>
        </p:txBody>
      </p:sp>
      <p:sp>
        <p:nvSpPr>
          <p:cNvPr id="7" name="Content Placeholder 6">
            <a:extLst>
              <a:ext uri="{FF2B5EF4-FFF2-40B4-BE49-F238E27FC236}">
                <a16:creationId xmlns:a16="http://schemas.microsoft.com/office/drawing/2014/main" id="{CAA7A1EB-4B83-AD69-8845-660ABC7D9F62}"/>
              </a:ext>
            </a:extLst>
          </p:cNvPr>
          <p:cNvSpPr>
            <a:spLocks noGrp="1"/>
          </p:cNvSpPr>
          <p:nvPr>
            <p:ph idx="1"/>
          </p:nvPr>
        </p:nvSpPr>
        <p:spPr/>
        <p:txBody>
          <a:bodyPr vert="horz" lIns="91440" tIns="45720" rIns="91440" bIns="45720" rtlCol="0" anchor="t">
            <a:normAutofit/>
          </a:bodyPr>
          <a:lstStyle/>
          <a:p>
            <a:pPr marL="85725" indent="0">
              <a:buNone/>
            </a:pPr>
            <a:r>
              <a:rPr lang="en-US" sz="4000">
                <a:solidFill>
                  <a:srgbClr val="000000"/>
                </a:solidFill>
                <a:cs typeface="Arial"/>
              </a:rPr>
              <a:t>Noise reduction </a:t>
            </a:r>
            <a:r>
              <a:rPr lang="nl-NL" sz="4000">
                <a:solidFill>
                  <a:srgbClr val="202124"/>
                </a:solidFill>
                <a:cs typeface="Arial"/>
              </a:rPr>
              <a:t>→ </a:t>
            </a:r>
            <a:r>
              <a:rPr lang="nl-NL" sz="4000" err="1">
                <a:solidFill>
                  <a:srgbClr val="202124"/>
                </a:solidFill>
                <a:cs typeface="Arial"/>
              </a:rPr>
              <a:t>Gaussian</a:t>
            </a:r>
            <a:r>
              <a:rPr lang="nl-NL" sz="4000">
                <a:solidFill>
                  <a:srgbClr val="202124"/>
                </a:solidFill>
                <a:cs typeface="Arial"/>
              </a:rPr>
              <a:t> 5x5 </a:t>
            </a:r>
            <a:r>
              <a:rPr lang="nl-NL" sz="4000" err="1">
                <a:solidFill>
                  <a:srgbClr val="202124"/>
                </a:solidFill>
                <a:cs typeface="Arial"/>
              </a:rPr>
              <a:t>kernel</a:t>
            </a:r>
            <a:endParaRPr lang="en-US" sz="4000">
              <a:solidFill>
                <a:srgbClr val="000000"/>
              </a:solidFill>
              <a:cs typeface="Arial"/>
            </a:endParaRPr>
          </a:p>
          <a:p>
            <a:pPr marL="85725" indent="0">
              <a:buNone/>
            </a:pPr>
            <a:r>
              <a:rPr lang="en-US" sz="4000">
                <a:solidFill>
                  <a:srgbClr val="000000"/>
                </a:solidFill>
                <a:cs typeface="Arial"/>
              </a:rPr>
              <a:t>Intensity gradient search</a:t>
            </a:r>
          </a:p>
          <a:p>
            <a:pPr marL="718820" lvl="1" indent="0">
              <a:buNone/>
            </a:pPr>
            <a:r>
              <a:rPr lang="en-US" sz="3600">
                <a:solidFill>
                  <a:srgbClr val="000000"/>
                </a:solidFill>
                <a:cs typeface="Arial"/>
              </a:rPr>
              <a:t>Sobel kernel</a:t>
            </a:r>
          </a:p>
          <a:p>
            <a:pPr marL="85725" indent="0">
              <a:buNone/>
            </a:pPr>
            <a:r>
              <a:rPr lang="en-US" sz="4000">
                <a:solidFill>
                  <a:srgbClr val="000000"/>
                </a:solidFill>
                <a:cs typeface="Arial"/>
              </a:rPr>
              <a:t>Non-maximum suppression</a:t>
            </a:r>
          </a:p>
          <a:p>
            <a:pPr marL="718820" lvl="1" indent="0">
              <a:buNone/>
            </a:pPr>
            <a:r>
              <a:rPr lang="en-US" sz="3600">
                <a:solidFill>
                  <a:srgbClr val="000000"/>
                </a:solidFill>
                <a:cs typeface="Arial"/>
              </a:rPr>
              <a:t>Verify local maxima in direction of gradient</a:t>
            </a:r>
          </a:p>
          <a:p>
            <a:pPr marL="85725" indent="0">
              <a:buNone/>
            </a:pPr>
            <a:r>
              <a:rPr lang="en-US" sz="4000">
                <a:solidFill>
                  <a:srgbClr val="000000"/>
                </a:solidFill>
                <a:cs typeface="Arial"/>
              </a:rPr>
              <a:t>Hysteresis thresholding</a:t>
            </a:r>
          </a:p>
          <a:p>
            <a:pPr marL="718820" lvl="1" indent="0">
              <a:buNone/>
            </a:pPr>
            <a:r>
              <a:rPr lang="en-US" sz="3600">
                <a:solidFill>
                  <a:srgbClr val="000000"/>
                </a:solidFill>
                <a:cs typeface="Arial"/>
              </a:rPr>
              <a:t>Lower and upper</a:t>
            </a:r>
          </a:p>
          <a:p>
            <a:pPr marL="771525" indent="-685800"/>
            <a:endParaRPr lang="en-US">
              <a:solidFill>
                <a:srgbClr val="000000"/>
              </a:solidFill>
              <a:cs typeface="Arial"/>
            </a:endParaRPr>
          </a:p>
          <a:p>
            <a:pPr marL="85725" indent="0">
              <a:buNone/>
            </a:pPr>
            <a:endParaRPr lang="nl-NL">
              <a:solidFill>
                <a:srgbClr val="202124"/>
              </a:solidFill>
              <a:cs typeface="Arial"/>
            </a:endParaRPr>
          </a:p>
          <a:p>
            <a:endParaRPr lang="en-US">
              <a:solidFill>
                <a:srgbClr val="000000"/>
              </a:solidFill>
              <a:cs typeface="Arial"/>
            </a:endParaRPr>
          </a:p>
        </p:txBody>
      </p:sp>
      <p:pic>
        <p:nvPicPr>
          <p:cNvPr id="11" name="Afbeelding 10">
            <a:extLst>
              <a:ext uri="{FF2B5EF4-FFF2-40B4-BE49-F238E27FC236}">
                <a16:creationId xmlns:a16="http://schemas.microsoft.com/office/drawing/2014/main" id="{6CD1E9A8-06C3-2C7D-702F-E577AC558FBA}"/>
              </a:ext>
            </a:extLst>
          </p:cNvPr>
          <p:cNvPicPr>
            <a:picLocks noChangeAspect="1"/>
          </p:cNvPicPr>
          <p:nvPr/>
        </p:nvPicPr>
        <p:blipFill rotWithShape="1">
          <a:blip r:embed="rId2"/>
          <a:srcRect t="3931"/>
          <a:stretch/>
        </p:blipFill>
        <p:spPr>
          <a:xfrm>
            <a:off x="14051953" y="5841"/>
            <a:ext cx="2521349" cy="4454627"/>
          </a:xfrm>
          <a:prstGeom prst="rect">
            <a:avLst/>
          </a:prstGeom>
        </p:spPr>
      </p:pic>
      <p:pic>
        <p:nvPicPr>
          <p:cNvPr id="13" name="Afbeelding 12">
            <a:extLst>
              <a:ext uri="{FF2B5EF4-FFF2-40B4-BE49-F238E27FC236}">
                <a16:creationId xmlns:a16="http://schemas.microsoft.com/office/drawing/2014/main" id="{17882287-7B3B-621E-A4DF-6E5304312F3B}"/>
              </a:ext>
            </a:extLst>
          </p:cNvPr>
          <p:cNvPicPr>
            <a:picLocks noChangeAspect="1"/>
          </p:cNvPicPr>
          <p:nvPr/>
        </p:nvPicPr>
        <p:blipFill rotWithShape="1">
          <a:blip r:embed="rId3"/>
          <a:srcRect t="3931"/>
          <a:stretch/>
        </p:blipFill>
        <p:spPr>
          <a:xfrm>
            <a:off x="14078979" y="4494076"/>
            <a:ext cx="2521349" cy="4454627"/>
          </a:xfrm>
          <a:prstGeom prst="rect">
            <a:avLst/>
          </a:prstGeom>
        </p:spPr>
      </p:pic>
    </p:spTree>
    <p:extLst>
      <p:ext uri="{BB962C8B-B14F-4D97-AF65-F5344CB8AC3E}">
        <p14:creationId xmlns:p14="http://schemas.microsoft.com/office/powerpoint/2010/main" val="16088730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cap="none" err="1">
                <a:cs typeface="Arial"/>
              </a:rPr>
              <a:t>Dilation</a:t>
            </a: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17</a:t>
            </a:fld>
            <a:endParaRPr lang="nl-BE" noProof="0"/>
          </a:p>
        </p:txBody>
      </p:sp>
      <p:sp>
        <p:nvSpPr>
          <p:cNvPr id="6" name="Titel 1">
            <a:extLst>
              <a:ext uri="{FF2B5EF4-FFF2-40B4-BE49-F238E27FC236}">
                <a16:creationId xmlns:a16="http://schemas.microsoft.com/office/drawing/2014/main" id="{043F5D9C-7402-F7A7-91B4-CF89D52B96EF}"/>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b="1" u="none" cap="none" err="1">
                <a:solidFill>
                  <a:schemeClr val="tx1"/>
                </a:solidFill>
                <a:cs typeface="Arial"/>
              </a:rPr>
              <a:t>Painting</a:t>
            </a:r>
            <a:r>
              <a:rPr lang="nl-NL" sz="2000" b="1" u="none" cap="none">
                <a:solidFill>
                  <a:schemeClr val="tx1"/>
                </a:solidFill>
                <a:cs typeface="Arial"/>
              </a:rPr>
              <a:t> </a:t>
            </a:r>
            <a:r>
              <a:rPr lang="nl-NL" sz="2000" b="1" u="none" cap="none" err="1">
                <a:solidFill>
                  <a:schemeClr val="tx1"/>
                </a:solidFill>
                <a:cs typeface="Arial"/>
              </a:rPr>
              <a:t>detection</a:t>
            </a:r>
            <a:r>
              <a:rPr lang="nl-NL" sz="2000" u="none" cap="none">
                <a:solidFill>
                  <a:schemeClr val="tx1"/>
                </a:solidFill>
                <a:cs typeface="Arial"/>
              </a:rPr>
              <a:t> – 2 – 3 – 4</a:t>
            </a:r>
            <a:endParaRPr lang="nl-NL" sz="2800" u="none" cap="none">
              <a:solidFill>
                <a:schemeClr val="tx1"/>
              </a:solidFill>
              <a:cs typeface="Arial"/>
            </a:endParaRPr>
          </a:p>
        </p:txBody>
      </p:sp>
      <p:sp>
        <p:nvSpPr>
          <p:cNvPr id="7" name="Content Placeholder 6">
            <a:extLst>
              <a:ext uri="{FF2B5EF4-FFF2-40B4-BE49-F238E27FC236}">
                <a16:creationId xmlns:a16="http://schemas.microsoft.com/office/drawing/2014/main" id="{CAA7A1EB-4B83-AD69-8845-660ABC7D9F62}"/>
              </a:ext>
            </a:extLst>
          </p:cNvPr>
          <p:cNvSpPr>
            <a:spLocks noGrp="1"/>
          </p:cNvSpPr>
          <p:nvPr>
            <p:ph idx="1"/>
          </p:nvPr>
        </p:nvSpPr>
        <p:spPr/>
        <p:txBody>
          <a:bodyPr vert="horz" lIns="91440" tIns="45720" rIns="91440" bIns="45720" rtlCol="0" anchor="t">
            <a:normAutofit/>
          </a:bodyPr>
          <a:lstStyle/>
          <a:p>
            <a:endParaRPr lang="nl-NL">
              <a:solidFill>
                <a:srgbClr val="202124"/>
              </a:solidFill>
              <a:cs typeface="Arial"/>
            </a:endParaRPr>
          </a:p>
          <a:p>
            <a:pPr marL="85725" indent="0">
              <a:buNone/>
            </a:pPr>
            <a:endParaRPr lang="en-US">
              <a:solidFill>
                <a:srgbClr val="000000"/>
              </a:solidFill>
              <a:cs typeface="Arial"/>
            </a:endParaRPr>
          </a:p>
          <a:p>
            <a:pPr marL="771525" indent="-685800"/>
            <a:endParaRPr lang="en-US">
              <a:solidFill>
                <a:srgbClr val="000000"/>
              </a:solidFill>
              <a:cs typeface="Arial"/>
            </a:endParaRPr>
          </a:p>
          <a:p>
            <a:pPr marL="85725" indent="0">
              <a:buNone/>
            </a:pPr>
            <a:endParaRPr lang="nl-NL">
              <a:solidFill>
                <a:srgbClr val="202124"/>
              </a:solidFill>
              <a:cs typeface="Arial"/>
            </a:endParaRPr>
          </a:p>
          <a:p>
            <a:endParaRPr lang="en-US">
              <a:solidFill>
                <a:srgbClr val="000000"/>
              </a:solidFill>
              <a:cs typeface="Arial"/>
            </a:endParaRPr>
          </a:p>
        </p:txBody>
      </p:sp>
      <p:pic>
        <p:nvPicPr>
          <p:cNvPr id="3" name="Picture 4">
            <a:extLst>
              <a:ext uri="{FF2B5EF4-FFF2-40B4-BE49-F238E27FC236}">
                <a16:creationId xmlns:a16="http://schemas.microsoft.com/office/drawing/2014/main" id="{C5F09FF5-2C7A-B43B-66E9-3634674BEE6F}"/>
              </a:ext>
            </a:extLst>
          </p:cNvPr>
          <p:cNvPicPr>
            <a:picLocks noChangeAspect="1"/>
          </p:cNvPicPr>
          <p:nvPr/>
        </p:nvPicPr>
        <p:blipFill>
          <a:blip r:embed="rId2"/>
          <a:stretch>
            <a:fillRect/>
          </a:stretch>
        </p:blipFill>
        <p:spPr>
          <a:xfrm>
            <a:off x="2624035" y="1491011"/>
            <a:ext cx="12099740" cy="6763472"/>
          </a:xfrm>
          <a:prstGeom prst="rect">
            <a:avLst/>
          </a:prstGeom>
        </p:spPr>
      </p:pic>
    </p:spTree>
    <p:extLst>
      <p:ext uri="{BB962C8B-B14F-4D97-AF65-F5344CB8AC3E}">
        <p14:creationId xmlns:p14="http://schemas.microsoft.com/office/powerpoint/2010/main" val="674398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cap="none" err="1">
                <a:cs typeface="Arial"/>
              </a:rPr>
              <a:t>Contours</a:t>
            </a:r>
            <a:endParaRPr lang="nl-NL" cap="none">
              <a:cs typeface="Arial"/>
            </a:endParaRP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18</a:t>
            </a:fld>
            <a:endParaRPr lang="nl-BE" noProof="0"/>
          </a:p>
        </p:txBody>
      </p:sp>
      <p:sp>
        <p:nvSpPr>
          <p:cNvPr id="6" name="Titel 1">
            <a:extLst>
              <a:ext uri="{FF2B5EF4-FFF2-40B4-BE49-F238E27FC236}">
                <a16:creationId xmlns:a16="http://schemas.microsoft.com/office/drawing/2014/main" id="{043F5D9C-7402-F7A7-91B4-CF89D52B96EF}"/>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b="1" u="none" cap="none" err="1">
                <a:solidFill>
                  <a:schemeClr val="tx1"/>
                </a:solidFill>
                <a:cs typeface="Arial"/>
              </a:rPr>
              <a:t>Painting</a:t>
            </a:r>
            <a:r>
              <a:rPr lang="nl-NL" sz="2000" b="1" u="none" cap="none">
                <a:solidFill>
                  <a:schemeClr val="tx1"/>
                </a:solidFill>
                <a:cs typeface="Arial"/>
              </a:rPr>
              <a:t> </a:t>
            </a:r>
            <a:r>
              <a:rPr lang="nl-NL" sz="2000" b="1" u="none" cap="none" err="1">
                <a:solidFill>
                  <a:schemeClr val="tx1"/>
                </a:solidFill>
                <a:cs typeface="Arial"/>
              </a:rPr>
              <a:t>detection</a:t>
            </a:r>
            <a:r>
              <a:rPr lang="nl-NL" sz="2000" u="none" cap="none">
                <a:solidFill>
                  <a:schemeClr val="tx1"/>
                </a:solidFill>
                <a:cs typeface="Arial"/>
              </a:rPr>
              <a:t> – 2 – 3 – 4</a:t>
            </a:r>
            <a:endParaRPr lang="nl-NL" sz="2800" u="none" cap="none">
              <a:solidFill>
                <a:schemeClr val="tx1"/>
              </a:solidFill>
              <a:cs typeface="Arial"/>
            </a:endParaRPr>
          </a:p>
        </p:txBody>
      </p:sp>
      <p:sp>
        <p:nvSpPr>
          <p:cNvPr id="7" name="Content Placeholder 6">
            <a:extLst>
              <a:ext uri="{FF2B5EF4-FFF2-40B4-BE49-F238E27FC236}">
                <a16:creationId xmlns:a16="http://schemas.microsoft.com/office/drawing/2014/main" id="{CAA7A1EB-4B83-AD69-8845-660ABC7D9F62}"/>
              </a:ext>
            </a:extLst>
          </p:cNvPr>
          <p:cNvSpPr>
            <a:spLocks noGrp="1"/>
          </p:cNvSpPr>
          <p:nvPr>
            <p:ph idx="1"/>
          </p:nvPr>
        </p:nvSpPr>
        <p:spPr/>
        <p:txBody>
          <a:bodyPr vert="horz" lIns="91440" tIns="45720" rIns="91440" bIns="45720" rtlCol="0" anchor="t">
            <a:normAutofit/>
          </a:bodyPr>
          <a:lstStyle/>
          <a:p>
            <a:pPr marL="85725" indent="0">
              <a:buNone/>
            </a:pPr>
            <a:r>
              <a:rPr lang="nl-BE" sz="4000" err="1">
                <a:solidFill>
                  <a:srgbClr val="000000"/>
                </a:solidFill>
                <a:cs typeface="Arial"/>
              </a:rPr>
              <a:t>Join</a:t>
            </a:r>
            <a:r>
              <a:rPr lang="nl-BE" sz="4000">
                <a:solidFill>
                  <a:srgbClr val="000000"/>
                </a:solidFill>
                <a:cs typeface="Arial"/>
              </a:rPr>
              <a:t> points </a:t>
            </a:r>
            <a:r>
              <a:rPr lang="nl-BE" sz="4000" err="1">
                <a:solidFill>
                  <a:srgbClr val="000000"/>
                </a:solidFill>
                <a:cs typeface="Arial"/>
              </a:rPr>
              <a:t>along</a:t>
            </a:r>
            <a:r>
              <a:rPr lang="nl-BE" sz="4000">
                <a:solidFill>
                  <a:srgbClr val="000000"/>
                </a:solidFill>
                <a:cs typeface="Arial"/>
              </a:rPr>
              <a:t> </a:t>
            </a:r>
            <a:r>
              <a:rPr lang="nl-BE" sz="4000" err="1">
                <a:solidFill>
                  <a:srgbClr val="000000"/>
                </a:solidFill>
                <a:cs typeface="Arial"/>
              </a:rPr>
              <a:t>boundary</a:t>
            </a:r>
            <a:endParaRPr lang="nl-BE" sz="4000">
              <a:solidFill>
                <a:srgbClr val="000000"/>
              </a:solidFill>
              <a:cs typeface="Arial"/>
            </a:endParaRPr>
          </a:p>
          <a:p>
            <a:pPr marL="719138" lvl="1" indent="0">
              <a:buNone/>
            </a:pPr>
            <a:r>
              <a:rPr lang="nl-NL" sz="3600">
                <a:solidFill>
                  <a:srgbClr val="202124"/>
                </a:solidFill>
                <a:cs typeface="Arial"/>
              </a:rPr>
              <a:t>Same </a:t>
            </a:r>
            <a:r>
              <a:rPr lang="nl-NL" sz="3600" err="1">
                <a:solidFill>
                  <a:srgbClr val="202124"/>
                </a:solidFill>
                <a:cs typeface="Arial"/>
              </a:rPr>
              <a:t>color</a:t>
            </a:r>
            <a:r>
              <a:rPr lang="nl-NL" sz="3600">
                <a:solidFill>
                  <a:srgbClr val="202124"/>
                </a:solidFill>
                <a:cs typeface="Arial"/>
              </a:rPr>
              <a:t> / </a:t>
            </a:r>
            <a:r>
              <a:rPr lang="nl-NL" sz="3600" err="1">
                <a:solidFill>
                  <a:srgbClr val="202124"/>
                </a:solidFill>
                <a:cs typeface="Arial"/>
              </a:rPr>
              <a:t>intensity</a:t>
            </a:r>
            <a:endParaRPr lang="en-US" sz="3600">
              <a:solidFill>
                <a:srgbClr val="000000"/>
              </a:solidFill>
              <a:cs typeface="Arial"/>
            </a:endParaRPr>
          </a:p>
          <a:p>
            <a:pPr marL="85725" indent="0">
              <a:buNone/>
            </a:pPr>
            <a:r>
              <a:rPr lang="en-US" sz="4000">
                <a:solidFill>
                  <a:srgbClr val="000000"/>
                </a:solidFill>
                <a:cs typeface="Arial"/>
              </a:rPr>
              <a:t>Shape analysis</a:t>
            </a:r>
          </a:p>
          <a:p>
            <a:pPr marL="718820" lvl="1" indent="0">
              <a:buNone/>
            </a:pPr>
            <a:r>
              <a:rPr lang="en-US" sz="3600">
                <a:solidFill>
                  <a:srgbClr val="202124"/>
                </a:solidFill>
                <a:cs typeface="Arial"/>
              </a:rPr>
              <a:t>Polygon approximation (lesser vertices)</a:t>
            </a:r>
          </a:p>
          <a:p>
            <a:pPr marL="718820" lvl="1" indent="0">
              <a:buNone/>
            </a:pPr>
            <a:r>
              <a:rPr lang="en-US" sz="3600">
                <a:solidFill>
                  <a:srgbClr val="202124"/>
                </a:solidFill>
                <a:cs typeface="Arial"/>
              </a:rPr>
              <a:t>OpenCV: </a:t>
            </a:r>
            <a:r>
              <a:rPr lang="en-US" sz="3600" err="1">
                <a:solidFill>
                  <a:srgbClr val="202124"/>
                </a:solidFill>
                <a:cs typeface="Arial"/>
              </a:rPr>
              <a:t>approxPolyDP</a:t>
            </a:r>
            <a:r>
              <a:rPr lang="en-US" sz="3600">
                <a:solidFill>
                  <a:srgbClr val="202124"/>
                </a:solidFill>
                <a:cs typeface="Arial"/>
              </a:rPr>
              <a:t>()</a:t>
            </a:r>
          </a:p>
          <a:p>
            <a:pPr marL="85407" indent="0">
              <a:buNone/>
            </a:pPr>
            <a:r>
              <a:rPr lang="en-US" sz="4000">
                <a:cs typeface="Arial"/>
              </a:rPr>
              <a:t>Contours selection</a:t>
            </a:r>
          </a:p>
          <a:p>
            <a:pPr marL="718820" lvl="1" indent="0">
              <a:buNone/>
            </a:pPr>
            <a:r>
              <a:rPr lang="nl-NL" sz="3600" err="1">
                <a:solidFill>
                  <a:srgbClr val="202124"/>
                </a:solidFill>
                <a:cs typeface="Arial"/>
              </a:rPr>
              <a:t>Rectangles</a:t>
            </a:r>
            <a:endParaRPr lang="nl-NL" sz="3600">
              <a:solidFill>
                <a:srgbClr val="202124"/>
              </a:solidFill>
              <a:cs typeface="Arial"/>
            </a:endParaRPr>
          </a:p>
          <a:p>
            <a:pPr marL="718820" lvl="1" indent="0">
              <a:buNone/>
            </a:pPr>
            <a:r>
              <a:rPr lang="nl-NL" sz="3600">
                <a:solidFill>
                  <a:srgbClr val="202124"/>
                </a:solidFill>
                <a:cs typeface="Arial"/>
              </a:rPr>
              <a:t>Area</a:t>
            </a:r>
          </a:p>
          <a:p>
            <a:pPr marL="718820" lvl="1" indent="0">
              <a:buNone/>
            </a:pPr>
            <a:r>
              <a:rPr lang="nl-NL" sz="3600">
                <a:solidFill>
                  <a:srgbClr val="202124"/>
                </a:solidFill>
                <a:cs typeface="Arial"/>
              </a:rPr>
              <a:t>Convex </a:t>
            </a:r>
            <a:r>
              <a:rPr lang="nl-NL" sz="3600" err="1">
                <a:solidFill>
                  <a:srgbClr val="202124"/>
                </a:solidFill>
                <a:cs typeface="Arial"/>
              </a:rPr>
              <a:t>Hull</a:t>
            </a:r>
            <a:endParaRPr lang="nl-NL" sz="3600">
              <a:solidFill>
                <a:srgbClr val="202124"/>
              </a:solidFill>
              <a:cs typeface="Arial"/>
            </a:endParaRPr>
          </a:p>
          <a:p>
            <a:endParaRPr lang="en-US">
              <a:solidFill>
                <a:srgbClr val="000000"/>
              </a:solidFill>
              <a:cs typeface="Arial"/>
            </a:endParaRPr>
          </a:p>
        </p:txBody>
      </p:sp>
      <p:pic>
        <p:nvPicPr>
          <p:cNvPr id="5" name="Afbeelding 4" descr="Afbeelding met galerie, muur, kunst, kamer&#10;&#10;Automatisch gegenereerde beschrijving">
            <a:extLst>
              <a:ext uri="{FF2B5EF4-FFF2-40B4-BE49-F238E27FC236}">
                <a16:creationId xmlns:a16="http://schemas.microsoft.com/office/drawing/2014/main" id="{52416E9B-C807-D458-82F7-205128F832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52049" y="136025"/>
            <a:ext cx="5772479" cy="3247019"/>
          </a:xfrm>
          <a:prstGeom prst="rect">
            <a:avLst/>
          </a:prstGeom>
        </p:spPr>
      </p:pic>
      <p:pic>
        <p:nvPicPr>
          <p:cNvPr id="9" name="Afbeelding 8" descr="Afbeelding met scène, galerie, kamer, kunst&#10;&#10;Automatisch gegenereerde beschrijving">
            <a:extLst>
              <a:ext uri="{FF2B5EF4-FFF2-40B4-BE49-F238E27FC236}">
                <a16:creationId xmlns:a16="http://schemas.microsoft.com/office/drawing/2014/main" id="{BE324F28-375A-79BB-5490-393DE6D4AC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52049" y="3385158"/>
            <a:ext cx="5772479" cy="3247019"/>
          </a:xfrm>
          <a:prstGeom prst="rect">
            <a:avLst/>
          </a:prstGeom>
        </p:spPr>
      </p:pic>
      <p:pic>
        <p:nvPicPr>
          <p:cNvPr id="1026" name="Picture 2">
            <a:extLst>
              <a:ext uri="{FF2B5EF4-FFF2-40B4-BE49-F238E27FC236}">
                <a16:creationId xmlns:a16="http://schemas.microsoft.com/office/drawing/2014/main" id="{A4269676-C36E-9543-4A90-1AA889AF95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0283" r="62118" b="291"/>
          <a:stretch/>
        </p:blipFill>
        <p:spPr bwMode="auto">
          <a:xfrm>
            <a:off x="6002337" y="6241390"/>
            <a:ext cx="2076449" cy="29669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148E01A-7D95-FA3D-8969-54F70E7888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0531" b="3129"/>
          <a:stretch/>
        </p:blipFill>
        <p:spPr bwMode="auto">
          <a:xfrm>
            <a:off x="8197850" y="6241390"/>
            <a:ext cx="3060023" cy="2966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1586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cap="none" err="1">
                <a:cs typeface="Arial"/>
              </a:rPr>
              <a:t>Results</a:t>
            </a:r>
            <a:r>
              <a:rPr lang="nl-NL" cap="none">
                <a:cs typeface="Arial"/>
              </a:rPr>
              <a:t> - IOU</a:t>
            </a: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19</a:t>
            </a:fld>
            <a:endParaRPr lang="nl-BE" noProof="0"/>
          </a:p>
        </p:txBody>
      </p:sp>
      <p:sp>
        <p:nvSpPr>
          <p:cNvPr id="6" name="Titel 1">
            <a:extLst>
              <a:ext uri="{FF2B5EF4-FFF2-40B4-BE49-F238E27FC236}">
                <a16:creationId xmlns:a16="http://schemas.microsoft.com/office/drawing/2014/main" id="{043F5D9C-7402-F7A7-91B4-CF89D52B96EF}"/>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b="1" u="none" cap="none" err="1">
                <a:solidFill>
                  <a:schemeClr val="tx1"/>
                </a:solidFill>
                <a:cs typeface="Arial"/>
              </a:rPr>
              <a:t>Painting</a:t>
            </a:r>
            <a:r>
              <a:rPr lang="nl-NL" sz="2000" b="1" u="none" cap="none">
                <a:solidFill>
                  <a:schemeClr val="tx1"/>
                </a:solidFill>
                <a:cs typeface="Arial"/>
              </a:rPr>
              <a:t> </a:t>
            </a:r>
            <a:r>
              <a:rPr lang="nl-NL" sz="2000" b="1" u="none" cap="none" err="1">
                <a:solidFill>
                  <a:schemeClr val="tx1"/>
                </a:solidFill>
                <a:cs typeface="Arial"/>
              </a:rPr>
              <a:t>detection</a:t>
            </a:r>
            <a:r>
              <a:rPr lang="nl-NL" sz="2000" u="none" cap="none">
                <a:solidFill>
                  <a:schemeClr val="tx1"/>
                </a:solidFill>
                <a:cs typeface="Arial"/>
              </a:rPr>
              <a:t> – 2 – 3 – 4</a:t>
            </a:r>
            <a:endParaRPr lang="nl-NL" sz="2800" u="none" cap="none">
              <a:solidFill>
                <a:schemeClr val="tx1"/>
              </a:solidFill>
              <a:cs typeface="Arial"/>
            </a:endParaRPr>
          </a:p>
        </p:txBody>
      </p:sp>
      <p:sp>
        <p:nvSpPr>
          <p:cNvPr id="7" name="Content Placeholder 6">
            <a:extLst>
              <a:ext uri="{FF2B5EF4-FFF2-40B4-BE49-F238E27FC236}">
                <a16:creationId xmlns:a16="http://schemas.microsoft.com/office/drawing/2014/main" id="{CAA7A1EB-4B83-AD69-8845-660ABC7D9F62}"/>
              </a:ext>
            </a:extLst>
          </p:cNvPr>
          <p:cNvSpPr>
            <a:spLocks noGrp="1"/>
          </p:cNvSpPr>
          <p:nvPr>
            <p:ph idx="1"/>
          </p:nvPr>
        </p:nvSpPr>
        <p:spPr/>
        <p:txBody>
          <a:bodyPr vert="horz" lIns="91440" tIns="45720" rIns="91440" bIns="45720" rtlCol="0" anchor="t">
            <a:normAutofit/>
          </a:bodyPr>
          <a:lstStyle/>
          <a:p>
            <a:pPr marL="85725" indent="0">
              <a:buNone/>
            </a:pPr>
            <a:r>
              <a:rPr lang="nl-NL" sz="4000">
                <a:solidFill>
                  <a:srgbClr val="202124"/>
                </a:solidFill>
                <a:cs typeface="Arial"/>
              </a:rPr>
              <a:t>Per image:</a:t>
            </a:r>
            <a:endParaRPr lang="en-US" sz="4000">
              <a:cs typeface="Arial"/>
            </a:endParaRPr>
          </a:p>
          <a:p>
            <a:pPr marL="718820" lvl="1" indent="0">
              <a:buNone/>
            </a:pPr>
            <a:r>
              <a:rPr lang="nl-NL" sz="3200">
                <a:solidFill>
                  <a:srgbClr val="202124"/>
                </a:solidFill>
                <a:cs typeface="Arial"/>
              </a:rPr>
              <a:t>For </a:t>
            </a:r>
            <a:r>
              <a:rPr lang="nl-NL" sz="3200" err="1">
                <a:solidFill>
                  <a:srgbClr val="202124"/>
                </a:solidFill>
                <a:cs typeface="Arial"/>
              </a:rPr>
              <a:t>every</a:t>
            </a:r>
            <a:r>
              <a:rPr lang="nl-NL" sz="3200">
                <a:solidFill>
                  <a:srgbClr val="202124"/>
                </a:solidFill>
                <a:cs typeface="Arial"/>
              </a:rPr>
              <a:t> </a:t>
            </a:r>
            <a:r>
              <a:rPr lang="nl-NL" sz="3200" err="1">
                <a:solidFill>
                  <a:srgbClr val="202124"/>
                </a:solidFill>
                <a:cs typeface="Arial"/>
              </a:rPr>
              <a:t>painting</a:t>
            </a:r>
            <a:r>
              <a:rPr lang="nl-NL" sz="3200">
                <a:solidFill>
                  <a:srgbClr val="202124"/>
                </a:solidFill>
                <a:cs typeface="Arial"/>
              </a:rPr>
              <a:t>: search max. IOU </a:t>
            </a:r>
            <a:r>
              <a:rPr lang="nl-NL" sz="3200" err="1">
                <a:solidFill>
                  <a:srgbClr val="202124"/>
                </a:solidFill>
                <a:cs typeface="Arial"/>
              </a:rPr>
              <a:t>with</a:t>
            </a:r>
            <a:r>
              <a:rPr lang="nl-NL" sz="3200">
                <a:solidFill>
                  <a:srgbClr val="202124"/>
                </a:solidFill>
                <a:cs typeface="Arial"/>
              </a:rPr>
              <a:t> database </a:t>
            </a:r>
            <a:r>
              <a:rPr lang="nl-NL" sz="3200" err="1">
                <a:solidFill>
                  <a:srgbClr val="202124"/>
                </a:solidFill>
                <a:cs typeface="Arial"/>
              </a:rPr>
              <a:t>paintings</a:t>
            </a:r>
            <a:endParaRPr lang="nl-NL" sz="3200">
              <a:solidFill>
                <a:srgbClr val="202124"/>
              </a:solidFill>
              <a:cs typeface="Arial"/>
            </a:endParaRPr>
          </a:p>
          <a:p>
            <a:pPr marL="718820" lvl="1" indent="0">
              <a:buNone/>
            </a:pPr>
            <a:r>
              <a:rPr lang="nl-NL" sz="3200" err="1">
                <a:solidFill>
                  <a:srgbClr val="202124"/>
                </a:solidFill>
                <a:cs typeface="Arial"/>
              </a:rPr>
              <a:t>Considered</a:t>
            </a:r>
            <a:r>
              <a:rPr lang="nl-NL" sz="3200">
                <a:solidFill>
                  <a:srgbClr val="202124"/>
                </a:solidFill>
                <a:cs typeface="Arial"/>
              </a:rPr>
              <a:t> as match</a:t>
            </a:r>
          </a:p>
          <a:p>
            <a:pPr marL="85725" indent="0">
              <a:buNone/>
            </a:pPr>
            <a:r>
              <a:rPr lang="nl-NL" sz="3600">
                <a:solidFill>
                  <a:srgbClr val="202124"/>
                </a:solidFill>
                <a:cs typeface="Arial"/>
              </a:rPr>
              <a:t>For </a:t>
            </a:r>
            <a:r>
              <a:rPr lang="nl-NL" sz="3600" err="1">
                <a:solidFill>
                  <a:srgbClr val="202124"/>
                </a:solidFill>
                <a:cs typeface="Arial"/>
              </a:rPr>
              <a:t>all</a:t>
            </a:r>
            <a:r>
              <a:rPr lang="nl-NL" sz="3600">
                <a:solidFill>
                  <a:srgbClr val="202124"/>
                </a:solidFill>
                <a:cs typeface="Arial"/>
              </a:rPr>
              <a:t> images:</a:t>
            </a:r>
          </a:p>
          <a:p>
            <a:pPr marL="718820" lvl="1" indent="0">
              <a:buNone/>
            </a:pPr>
            <a:r>
              <a:rPr lang="nl-NL" sz="3200" err="1">
                <a:solidFill>
                  <a:srgbClr val="202124"/>
                </a:solidFill>
                <a:cs typeface="Arial"/>
              </a:rPr>
              <a:t>Average</a:t>
            </a:r>
            <a:r>
              <a:rPr lang="nl-NL" sz="3200">
                <a:solidFill>
                  <a:srgbClr val="202124"/>
                </a:solidFill>
                <a:cs typeface="Arial"/>
              </a:rPr>
              <a:t> IOU: </a:t>
            </a:r>
            <a:r>
              <a:rPr lang="nl-NL" sz="3200" b="1">
                <a:solidFill>
                  <a:srgbClr val="202124"/>
                </a:solidFill>
                <a:cs typeface="Arial"/>
              </a:rPr>
              <a:t>62.8 %</a:t>
            </a:r>
          </a:p>
          <a:p>
            <a:pPr marL="718820" lvl="1" indent="0">
              <a:buNone/>
            </a:pPr>
            <a:r>
              <a:rPr lang="nl-NL" sz="3200" err="1">
                <a:solidFill>
                  <a:srgbClr val="202124"/>
                </a:solidFill>
                <a:cs typeface="Arial"/>
              </a:rPr>
              <a:t>Correctly</a:t>
            </a:r>
            <a:r>
              <a:rPr lang="nl-NL" sz="3200">
                <a:solidFill>
                  <a:srgbClr val="202124"/>
                </a:solidFill>
                <a:cs typeface="Arial"/>
              </a:rPr>
              <a:t> </a:t>
            </a:r>
            <a:r>
              <a:rPr lang="nl-NL" sz="3200" err="1">
                <a:solidFill>
                  <a:srgbClr val="202124"/>
                </a:solidFill>
                <a:cs typeface="Arial"/>
              </a:rPr>
              <a:t>extracted</a:t>
            </a:r>
            <a:r>
              <a:rPr lang="nl-NL" sz="3200">
                <a:solidFill>
                  <a:srgbClr val="202124"/>
                </a:solidFill>
                <a:cs typeface="Arial"/>
              </a:rPr>
              <a:t> </a:t>
            </a:r>
            <a:r>
              <a:rPr lang="nl-NL" sz="3200" err="1">
                <a:solidFill>
                  <a:srgbClr val="202124"/>
                </a:solidFill>
                <a:cs typeface="Arial"/>
              </a:rPr>
              <a:t>paintings</a:t>
            </a:r>
            <a:r>
              <a:rPr lang="nl-NL" sz="3200">
                <a:solidFill>
                  <a:srgbClr val="202124"/>
                </a:solidFill>
                <a:cs typeface="Arial"/>
              </a:rPr>
              <a:t>: </a:t>
            </a:r>
            <a:r>
              <a:rPr lang="nl-NL" sz="3200" b="1">
                <a:solidFill>
                  <a:srgbClr val="202124"/>
                </a:solidFill>
                <a:cs typeface="Arial"/>
              </a:rPr>
              <a:t>80.5 %</a:t>
            </a:r>
            <a:r>
              <a:rPr lang="nl-NL" sz="3200">
                <a:solidFill>
                  <a:srgbClr val="202124"/>
                </a:solidFill>
                <a:cs typeface="Arial"/>
              </a:rPr>
              <a:t> </a:t>
            </a:r>
          </a:p>
          <a:p>
            <a:pPr marL="718820" lvl="1" indent="0">
              <a:buNone/>
            </a:pPr>
            <a:r>
              <a:rPr lang="nl-NL" sz="3200" err="1">
                <a:solidFill>
                  <a:srgbClr val="202124"/>
                </a:solidFill>
                <a:cs typeface="Arial"/>
              </a:rPr>
              <a:t>Wrongly</a:t>
            </a:r>
            <a:r>
              <a:rPr lang="nl-NL" sz="3200">
                <a:solidFill>
                  <a:srgbClr val="202124"/>
                </a:solidFill>
                <a:cs typeface="Arial"/>
              </a:rPr>
              <a:t> </a:t>
            </a:r>
            <a:r>
              <a:rPr lang="nl-NL" sz="3200" err="1">
                <a:solidFill>
                  <a:srgbClr val="202124"/>
                </a:solidFill>
                <a:cs typeface="Arial"/>
              </a:rPr>
              <a:t>extracted</a:t>
            </a:r>
            <a:r>
              <a:rPr lang="nl-NL" sz="3200">
                <a:solidFill>
                  <a:srgbClr val="202124"/>
                </a:solidFill>
                <a:cs typeface="Arial"/>
              </a:rPr>
              <a:t> </a:t>
            </a:r>
            <a:r>
              <a:rPr lang="nl-NL" sz="3200" err="1">
                <a:solidFill>
                  <a:srgbClr val="202124"/>
                </a:solidFill>
                <a:cs typeface="Arial"/>
              </a:rPr>
              <a:t>paintings</a:t>
            </a:r>
            <a:r>
              <a:rPr lang="nl-NL" sz="3200">
                <a:solidFill>
                  <a:srgbClr val="202124"/>
                </a:solidFill>
                <a:cs typeface="Arial"/>
              </a:rPr>
              <a:t>: </a:t>
            </a:r>
            <a:r>
              <a:rPr lang="nl-NL" sz="3200" b="1">
                <a:solidFill>
                  <a:srgbClr val="202124"/>
                </a:solidFill>
                <a:cs typeface="Arial"/>
              </a:rPr>
              <a:t>6.6 %</a:t>
            </a:r>
          </a:p>
          <a:p>
            <a:pPr marL="718820" lvl="1" indent="0">
              <a:buNone/>
            </a:pPr>
            <a:r>
              <a:rPr lang="nl-NL" sz="3200" err="1">
                <a:solidFill>
                  <a:srgbClr val="202124"/>
                </a:solidFill>
                <a:cs typeface="Arial"/>
              </a:rPr>
              <a:t>Missed</a:t>
            </a:r>
            <a:r>
              <a:rPr lang="nl-NL" sz="3200">
                <a:solidFill>
                  <a:srgbClr val="202124"/>
                </a:solidFill>
                <a:cs typeface="Arial"/>
              </a:rPr>
              <a:t> </a:t>
            </a:r>
            <a:r>
              <a:rPr lang="nl-NL" sz="3200" err="1">
                <a:solidFill>
                  <a:srgbClr val="202124"/>
                </a:solidFill>
                <a:cs typeface="Arial"/>
              </a:rPr>
              <a:t>paintings</a:t>
            </a:r>
            <a:r>
              <a:rPr lang="nl-NL" sz="3200">
                <a:solidFill>
                  <a:srgbClr val="202124"/>
                </a:solidFill>
                <a:cs typeface="Arial"/>
              </a:rPr>
              <a:t>: </a:t>
            </a:r>
            <a:r>
              <a:rPr lang="nl-NL" sz="3200" b="1">
                <a:solidFill>
                  <a:srgbClr val="202124"/>
                </a:solidFill>
                <a:cs typeface="Arial"/>
              </a:rPr>
              <a:t>19.5 %</a:t>
            </a:r>
          </a:p>
          <a:p>
            <a:pPr marL="85725" indent="0">
              <a:buNone/>
            </a:pPr>
            <a:endParaRPr lang="en-US">
              <a:solidFill>
                <a:srgbClr val="000000"/>
              </a:solidFill>
              <a:cs typeface="Arial"/>
            </a:endParaRPr>
          </a:p>
          <a:p>
            <a:pPr marL="771525" indent="-685800"/>
            <a:endParaRPr lang="en-US">
              <a:solidFill>
                <a:srgbClr val="000000"/>
              </a:solidFill>
              <a:cs typeface="Arial"/>
            </a:endParaRPr>
          </a:p>
          <a:p>
            <a:pPr marL="85725" indent="0">
              <a:buNone/>
            </a:pPr>
            <a:endParaRPr lang="nl-NL">
              <a:solidFill>
                <a:srgbClr val="202124"/>
              </a:solidFill>
              <a:cs typeface="Arial"/>
            </a:endParaRPr>
          </a:p>
          <a:p>
            <a:endParaRPr lang="en-US">
              <a:solidFill>
                <a:srgbClr val="000000"/>
              </a:solidFill>
              <a:cs typeface="Arial"/>
            </a:endParaRPr>
          </a:p>
        </p:txBody>
      </p:sp>
    </p:spTree>
    <p:extLst>
      <p:ext uri="{BB962C8B-B14F-4D97-AF65-F5344CB8AC3E}">
        <p14:creationId xmlns:p14="http://schemas.microsoft.com/office/powerpoint/2010/main" val="170551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el 16"/>
          <p:cNvSpPr>
            <a:spLocks noGrp="1"/>
          </p:cNvSpPr>
          <p:nvPr>
            <p:ph type="ctrTitle"/>
          </p:nvPr>
        </p:nvSpPr>
        <p:spPr/>
        <p:txBody>
          <a:bodyPr/>
          <a:lstStyle/>
          <a:p>
            <a:r>
              <a:rPr lang="en-US" sz="8800" cap="none"/>
              <a:t>Indoor localization in msk using painting recognition</a:t>
            </a:r>
            <a:endParaRPr lang="nl-NL" sz="8800"/>
          </a:p>
        </p:txBody>
      </p:sp>
      <p:sp>
        <p:nvSpPr>
          <p:cNvPr id="18" name="Ondertitel 17"/>
          <p:cNvSpPr>
            <a:spLocks noGrp="1"/>
          </p:cNvSpPr>
          <p:nvPr>
            <p:ph type="subTitle" idx="1"/>
          </p:nvPr>
        </p:nvSpPr>
        <p:spPr/>
        <p:txBody>
          <a:bodyPr/>
          <a:lstStyle/>
          <a:p>
            <a:r>
              <a:rPr lang="nl-NL"/>
              <a:t>Pierre </a:t>
            </a:r>
            <a:r>
              <a:rPr lang="nl-NL" err="1"/>
              <a:t>Bernolet</a:t>
            </a:r>
            <a:r>
              <a:rPr lang="nl-NL"/>
              <a:t>, Lennert De Mey, Xander De Visch, Hikmat El Haj en Jonas </a:t>
            </a:r>
            <a:r>
              <a:rPr lang="nl-NL" err="1"/>
              <a:t>Simoen</a:t>
            </a:r>
            <a:endParaRPr lang="nl-NL"/>
          </a:p>
        </p:txBody>
      </p:sp>
      <p:sp>
        <p:nvSpPr>
          <p:cNvPr id="19" name="Tijdelijke aanduiding voor afbeelding 18"/>
          <p:cNvSpPr>
            <a:spLocks noGrp="1"/>
          </p:cNvSpPr>
          <p:nvPr>
            <p:ph type="pic" sz="quarter" idx="11"/>
          </p:nvPr>
        </p:nvSpPr>
        <p:spPr/>
      </p:sp>
      <p:sp>
        <p:nvSpPr>
          <p:cNvPr id="20" name="Tijdelijke aanduiding voor afbeelding 19"/>
          <p:cNvSpPr>
            <a:spLocks noGrp="1"/>
          </p:cNvSpPr>
          <p:nvPr>
            <p:ph type="pic" sz="quarter" idx="12"/>
          </p:nvPr>
        </p:nvSpPr>
        <p:spPr/>
      </p:sp>
      <p:sp>
        <p:nvSpPr>
          <p:cNvPr id="21" name="Tijdelijke aanduiding voor afbeelding 20"/>
          <p:cNvSpPr>
            <a:spLocks noGrp="1"/>
          </p:cNvSpPr>
          <p:nvPr>
            <p:ph type="pic" sz="quarter" idx="13"/>
          </p:nvPr>
        </p:nvSpPr>
        <p:spPr/>
      </p:sp>
      <p:sp>
        <p:nvSpPr>
          <p:cNvPr id="22" name="Tijdelijke aanduiding voor afbeelding 21"/>
          <p:cNvSpPr>
            <a:spLocks noGrp="1"/>
          </p:cNvSpPr>
          <p:nvPr>
            <p:ph type="pic" sz="quarter" idx="14"/>
          </p:nvPr>
        </p:nvSpPr>
        <p:spPr/>
      </p:sp>
      <p:sp>
        <p:nvSpPr>
          <p:cNvPr id="3" name="Tijdelijke aanduiding voor tekst 2">
            <a:extLst>
              <a:ext uri="{FF2B5EF4-FFF2-40B4-BE49-F238E27FC236}">
                <a16:creationId xmlns:a16="http://schemas.microsoft.com/office/drawing/2014/main" id="{9444185C-C7E7-479E-8ABD-5BF7CE365899}"/>
              </a:ext>
            </a:extLst>
          </p:cNvPr>
          <p:cNvSpPr>
            <a:spLocks noGrp="1"/>
          </p:cNvSpPr>
          <p:nvPr>
            <p:ph type="body" sz="quarter" idx="10"/>
          </p:nvPr>
        </p:nvSpPr>
        <p:spPr/>
        <p:txBody>
          <a:bodyPr/>
          <a:lstStyle/>
          <a:p>
            <a:endParaRPr lang="nl-BE"/>
          </a:p>
        </p:txBody>
      </p:sp>
    </p:spTree>
    <p:extLst>
      <p:ext uri="{BB962C8B-B14F-4D97-AF65-F5344CB8AC3E}">
        <p14:creationId xmlns:p14="http://schemas.microsoft.com/office/powerpoint/2010/main" val="33556180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D6184A-A4DC-49E9-928E-7EEFC0ED853B}"/>
              </a:ext>
            </a:extLst>
          </p:cNvPr>
          <p:cNvSpPr>
            <a:spLocks noGrp="1"/>
          </p:cNvSpPr>
          <p:nvPr>
            <p:ph type="ctrTitle"/>
          </p:nvPr>
        </p:nvSpPr>
        <p:spPr/>
        <p:txBody>
          <a:bodyPr/>
          <a:lstStyle/>
          <a:p>
            <a:r>
              <a:rPr lang="en-US" cap="none"/>
              <a:t>Matching</a:t>
            </a:r>
            <a:endParaRPr lang="nl-BE"/>
          </a:p>
        </p:txBody>
      </p:sp>
      <p:sp>
        <p:nvSpPr>
          <p:cNvPr id="3" name="Tijdelijke aanduiding voor dianummer 2">
            <a:extLst>
              <a:ext uri="{FF2B5EF4-FFF2-40B4-BE49-F238E27FC236}">
                <a16:creationId xmlns:a16="http://schemas.microsoft.com/office/drawing/2014/main" id="{7235100E-7044-4D03-8695-B0CF0DF2C152}"/>
              </a:ext>
            </a:extLst>
          </p:cNvPr>
          <p:cNvSpPr>
            <a:spLocks noGrp="1"/>
          </p:cNvSpPr>
          <p:nvPr>
            <p:ph type="sldNum" sz="quarter" idx="4"/>
          </p:nvPr>
        </p:nvSpPr>
        <p:spPr/>
        <p:txBody>
          <a:bodyPr/>
          <a:lstStyle/>
          <a:p>
            <a:fld id="{7AE184E0-0BD4-4705-A12B-9B71DDE63301}" type="slidenum">
              <a:rPr lang="nl-BE" noProof="0" smtClean="0"/>
              <a:pPr/>
              <a:t>20</a:t>
            </a:fld>
            <a:endParaRPr lang="nl-BE" noProof="0"/>
          </a:p>
        </p:txBody>
      </p:sp>
    </p:spTree>
    <p:extLst>
      <p:ext uri="{BB962C8B-B14F-4D97-AF65-F5344CB8AC3E}">
        <p14:creationId xmlns:p14="http://schemas.microsoft.com/office/powerpoint/2010/main" val="13921625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cap="none" err="1"/>
              <a:t>Comparing</a:t>
            </a:r>
            <a:r>
              <a:rPr lang="nl-NL" cap="none"/>
              <a:t> </a:t>
            </a:r>
            <a:r>
              <a:rPr lang="nl-NL" cap="none" err="1"/>
              <a:t>paintings</a:t>
            </a:r>
            <a:endParaRPr lang="nl-NL" cap="none"/>
          </a:p>
        </p:txBody>
      </p:sp>
      <p:sp>
        <p:nvSpPr>
          <p:cNvPr id="3" name="Tijdelijke aanduiding voor inhoud 2"/>
          <p:cNvSpPr>
            <a:spLocks noGrp="1"/>
          </p:cNvSpPr>
          <p:nvPr>
            <p:ph idx="1"/>
          </p:nvPr>
        </p:nvSpPr>
        <p:spPr/>
        <p:txBody>
          <a:bodyPr vert="horz" lIns="91440" tIns="45720" rIns="91440" bIns="45720" rtlCol="0" anchor="t">
            <a:normAutofit/>
          </a:bodyPr>
          <a:lstStyle/>
          <a:p>
            <a:pPr marL="85725" indent="0">
              <a:buNone/>
            </a:pPr>
            <a:r>
              <a:rPr lang="nl-NL" sz="4000"/>
              <a:t>Image </a:t>
            </a:r>
            <a:r>
              <a:rPr lang="nl-NL" sz="4000" err="1"/>
              <a:t>compared</a:t>
            </a:r>
            <a:r>
              <a:rPr lang="nl-NL" sz="4000"/>
              <a:t> </a:t>
            </a:r>
            <a:r>
              <a:rPr lang="nl-NL" sz="4000" err="1"/>
              <a:t>to</a:t>
            </a:r>
            <a:r>
              <a:rPr lang="nl-NL" sz="4000"/>
              <a:t> </a:t>
            </a:r>
            <a:r>
              <a:rPr lang="nl-NL" sz="4000" err="1"/>
              <a:t>all</a:t>
            </a:r>
            <a:r>
              <a:rPr lang="nl-NL" sz="4000"/>
              <a:t> database </a:t>
            </a:r>
            <a:r>
              <a:rPr lang="nl-NL" sz="4000" err="1"/>
              <a:t>paintings</a:t>
            </a:r>
            <a:endParaRPr lang="nl-NL" sz="4000">
              <a:cs typeface="Arial"/>
            </a:endParaRPr>
          </a:p>
          <a:p>
            <a:pPr marL="85725" indent="0">
              <a:buNone/>
            </a:pPr>
            <a:r>
              <a:rPr lang="nl-NL" sz="4000" err="1"/>
              <a:t>Keypoints</a:t>
            </a:r>
            <a:endParaRPr lang="nl-NL" sz="4000">
              <a:cs typeface="Arial"/>
            </a:endParaRPr>
          </a:p>
          <a:p>
            <a:pPr marL="85725" indent="0">
              <a:buNone/>
            </a:pPr>
            <a:r>
              <a:rPr lang="nl-NL" sz="4000"/>
              <a:t>Feature vector</a:t>
            </a:r>
            <a:endParaRPr lang="nl-NL" sz="4000">
              <a:cs typeface="Arial"/>
            </a:endParaRP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21</a:t>
            </a:fld>
            <a:endParaRPr lang="nl-BE" noProof="0"/>
          </a:p>
        </p:txBody>
      </p:sp>
      <p:sp>
        <p:nvSpPr>
          <p:cNvPr id="8" name="Titel 1">
            <a:extLst>
              <a:ext uri="{FF2B5EF4-FFF2-40B4-BE49-F238E27FC236}">
                <a16:creationId xmlns:a16="http://schemas.microsoft.com/office/drawing/2014/main" id="{A1A04FB9-81CA-4AA2-9A5F-6242577D13A6}"/>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u="none" cap="none">
                <a:solidFill>
                  <a:schemeClr val="tx1"/>
                </a:solidFill>
                <a:cs typeface="Arial"/>
              </a:rPr>
              <a:t>1 – </a:t>
            </a:r>
            <a:r>
              <a:rPr lang="nl-NL" sz="2000" b="1" u="none" cap="none">
                <a:solidFill>
                  <a:schemeClr val="tx1"/>
                </a:solidFill>
                <a:cs typeface="Arial"/>
              </a:rPr>
              <a:t>Matching </a:t>
            </a:r>
            <a:r>
              <a:rPr lang="nl-NL" sz="2000" u="none" cap="none">
                <a:solidFill>
                  <a:schemeClr val="tx1"/>
                </a:solidFill>
                <a:cs typeface="Arial"/>
              </a:rPr>
              <a:t>– 3 – 4</a:t>
            </a:r>
            <a:endParaRPr lang="nl-NL" sz="2800" u="none" cap="none">
              <a:solidFill>
                <a:schemeClr val="tx1"/>
              </a:solidFill>
              <a:cs typeface="Arial"/>
            </a:endParaRPr>
          </a:p>
        </p:txBody>
      </p:sp>
    </p:spTree>
    <p:extLst>
      <p:ext uri="{BB962C8B-B14F-4D97-AF65-F5344CB8AC3E}">
        <p14:creationId xmlns:p14="http://schemas.microsoft.com/office/powerpoint/2010/main" val="6396143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487E4F-1E69-461D-AFA9-B60A1E909849}"/>
              </a:ext>
            </a:extLst>
          </p:cNvPr>
          <p:cNvSpPr>
            <a:spLocks noGrp="1"/>
          </p:cNvSpPr>
          <p:nvPr>
            <p:ph type="title"/>
          </p:nvPr>
        </p:nvSpPr>
        <p:spPr/>
        <p:txBody>
          <a:bodyPr/>
          <a:lstStyle/>
          <a:p>
            <a:r>
              <a:rPr lang="en-US" cap="none" err="1"/>
              <a:t>Keypoints</a:t>
            </a:r>
            <a:endParaRPr lang="nl-BE"/>
          </a:p>
        </p:txBody>
      </p:sp>
      <p:sp>
        <p:nvSpPr>
          <p:cNvPr id="3" name="Tijdelijke aanduiding voor inhoud 2">
            <a:extLst>
              <a:ext uri="{FF2B5EF4-FFF2-40B4-BE49-F238E27FC236}">
                <a16:creationId xmlns:a16="http://schemas.microsoft.com/office/drawing/2014/main" id="{9DDFE9F4-CE16-48A5-A9DC-39E177B3A3E1}"/>
              </a:ext>
            </a:extLst>
          </p:cNvPr>
          <p:cNvSpPr>
            <a:spLocks noGrp="1"/>
          </p:cNvSpPr>
          <p:nvPr>
            <p:ph idx="1"/>
          </p:nvPr>
        </p:nvSpPr>
        <p:spPr/>
        <p:txBody>
          <a:bodyPr vert="horz" lIns="91440" tIns="45720" rIns="91440" bIns="45720" rtlCol="0" anchor="t">
            <a:normAutofit/>
          </a:bodyPr>
          <a:lstStyle/>
          <a:p>
            <a:pPr marL="85725" indent="0">
              <a:buNone/>
            </a:pPr>
            <a:r>
              <a:rPr lang="en-US" sz="4000"/>
              <a:t>ORB</a:t>
            </a:r>
            <a:endParaRPr lang="en-US" sz="4000">
              <a:cs typeface="Arial"/>
            </a:endParaRPr>
          </a:p>
          <a:p>
            <a:pPr marL="85725" indent="0">
              <a:buNone/>
            </a:pPr>
            <a:r>
              <a:rPr lang="en-US" sz="3600">
                <a:solidFill>
                  <a:srgbClr val="000000"/>
                </a:solidFill>
                <a:cs typeface="Arial"/>
              </a:rPr>
              <a:t>	Invariance against rotation, intensity, distortion</a:t>
            </a:r>
          </a:p>
          <a:p>
            <a:pPr marL="85725" indent="0">
              <a:buNone/>
            </a:pPr>
            <a:r>
              <a:rPr lang="en-US" sz="4000"/>
              <a:t>Gaussian blur</a:t>
            </a:r>
            <a:endParaRPr lang="en-US" sz="4000">
              <a:cs typeface="Arial"/>
            </a:endParaRPr>
          </a:p>
          <a:p>
            <a:pPr marL="85725" indent="0">
              <a:buNone/>
            </a:pPr>
            <a:r>
              <a:rPr lang="en-US" sz="4000"/>
              <a:t>100 </a:t>
            </a:r>
            <a:r>
              <a:rPr lang="en-US" sz="4000" err="1"/>
              <a:t>keypoints</a:t>
            </a:r>
            <a:r>
              <a:rPr lang="en-US" sz="4000"/>
              <a:t> extracted</a:t>
            </a:r>
          </a:p>
        </p:txBody>
      </p:sp>
      <p:sp>
        <p:nvSpPr>
          <p:cNvPr id="4" name="Tijdelijke aanduiding voor dianummer 3">
            <a:extLst>
              <a:ext uri="{FF2B5EF4-FFF2-40B4-BE49-F238E27FC236}">
                <a16:creationId xmlns:a16="http://schemas.microsoft.com/office/drawing/2014/main" id="{E99B107C-6AE7-47A9-891B-3D56BB555C81}"/>
              </a:ext>
            </a:extLst>
          </p:cNvPr>
          <p:cNvSpPr>
            <a:spLocks noGrp="1"/>
          </p:cNvSpPr>
          <p:nvPr>
            <p:ph type="sldNum" sz="quarter" idx="12"/>
          </p:nvPr>
        </p:nvSpPr>
        <p:spPr/>
        <p:txBody>
          <a:bodyPr/>
          <a:lstStyle/>
          <a:p>
            <a:fld id="{7AE184E0-0BD4-4705-A12B-9B71DDE63301}" type="slidenum">
              <a:rPr lang="nl-BE" noProof="0" smtClean="0"/>
              <a:t>22</a:t>
            </a:fld>
            <a:endParaRPr lang="nl-BE" noProof="0"/>
          </a:p>
        </p:txBody>
      </p:sp>
      <p:pic>
        <p:nvPicPr>
          <p:cNvPr id="5" name="Afbeelding 4">
            <a:extLst>
              <a:ext uri="{FF2B5EF4-FFF2-40B4-BE49-F238E27FC236}">
                <a16:creationId xmlns:a16="http://schemas.microsoft.com/office/drawing/2014/main" id="{4342CF3A-1B91-46E5-AC92-1F11DF5B7EEE}"/>
              </a:ext>
            </a:extLst>
          </p:cNvPr>
          <p:cNvPicPr>
            <a:picLocks noChangeAspect="1"/>
          </p:cNvPicPr>
          <p:nvPr/>
        </p:nvPicPr>
        <p:blipFill>
          <a:blip r:embed="rId3"/>
          <a:stretch>
            <a:fillRect/>
          </a:stretch>
        </p:blipFill>
        <p:spPr>
          <a:xfrm>
            <a:off x="8538883" y="3519821"/>
            <a:ext cx="7227793" cy="5598145"/>
          </a:xfrm>
          <a:prstGeom prst="rect">
            <a:avLst/>
          </a:prstGeom>
        </p:spPr>
      </p:pic>
      <p:sp>
        <p:nvSpPr>
          <p:cNvPr id="7" name="Titel 1">
            <a:extLst>
              <a:ext uri="{FF2B5EF4-FFF2-40B4-BE49-F238E27FC236}">
                <a16:creationId xmlns:a16="http://schemas.microsoft.com/office/drawing/2014/main" id="{EEC791A3-4BD7-E578-AEE4-2BC1351404BC}"/>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u="none" cap="none">
                <a:solidFill>
                  <a:schemeClr val="tx1"/>
                </a:solidFill>
                <a:cs typeface="Arial"/>
              </a:rPr>
              <a:t>1 – </a:t>
            </a:r>
            <a:r>
              <a:rPr lang="nl-NL" sz="2000" b="1" u="none" cap="none">
                <a:solidFill>
                  <a:schemeClr val="tx1"/>
                </a:solidFill>
                <a:cs typeface="Arial"/>
              </a:rPr>
              <a:t>Matching </a:t>
            </a:r>
            <a:r>
              <a:rPr lang="nl-NL" sz="2000" u="none" cap="none">
                <a:solidFill>
                  <a:schemeClr val="tx1"/>
                </a:solidFill>
                <a:cs typeface="Arial"/>
              </a:rPr>
              <a:t>– 3 – 4</a:t>
            </a:r>
            <a:endParaRPr lang="nl-NL" sz="2800" u="none" cap="none">
              <a:solidFill>
                <a:schemeClr val="tx1"/>
              </a:solidFill>
              <a:cs typeface="Arial"/>
            </a:endParaRPr>
          </a:p>
        </p:txBody>
      </p:sp>
    </p:spTree>
    <p:extLst>
      <p:ext uri="{BB962C8B-B14F-4D97-AF65-F5344CB8AC3E}">
        <p14:creationId xmlns:p14="http://schemas.microsoft.com/office/powerpoint/2010/main" val="5545276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DA2404-BBFA-4E73-999F-89497B180493}"/>
              </a:ext>
            </a:extLst>
          </p:cNvPr>
          <p:cNvSpPr>
            <a:spLocks noGrp="1"/>
          </p:cNvSpPr>
          <p:nvPr>
            <p:ph type="title"/>
          </p:nvPr>
        </p:nvSpPr>
        <p:spPr/>
        <p:txBody>
          <a:bodyPr/>
          <a:lstStyle/>
          <a:p>
            <a:r>
              <a:rPr lang="en-US" cap="none"/>
              <a:t>Comparing </a:t>
            </a:r>
            <a:r>
              <a:rPr lang="en-US" cap="none" err="1"/>
              <a:t>keypoints</a:t>
            </a:r>
            <a:endParaRPr lang="nl-BE" cap="none"/>
          </a:p>
        </p:txBody>
      </p:sp>
      <p:sp>
        <p:nvSpPr>
          <p:cNvPr id="3" name="Tijdelijke aanduiding voor inhoud 2">
            <a:extLst>
              <a:ext uri="{FF2B5EF4-FFF2-40B4-BE49-F238E27FC236}">
                <a16:creationId xmlns:a16="http://schemas.microsoft.com/office/drawing/2014/main" id="{EDE873F5-5EE0-44C2-9B73-40C8C01A5DCC}"/>
              </a:ext>
            </a:extLst>
          </p:cNvPr>
          <p:cNvSpPr>
            <a:spLocks noGrp="1"/>
          </p:cNvSpPr>
          <p:nvPr>
            <p:ph idx="1"/>
          </p:nvPr>
        </p:nvSpPr>
        <p:spPr/>
        <p:txBody>
          <a:bodyPr vert="horz" lIns="91440" tIns="45720" rIns="91440" bIns="45720" rtlCol="0" anchor="t">
            <a:normAutofit/>
          </a:bodyPr>
          <a:lstStyle/>
          <a:p>
            <a:pPr marL="85725" indent="0">
              <a:buNone/>
            </a:pPr>
            <a:r>
              <a:rPr lang="en-US" sz="4000"/>
              <a:t>RANSAC to estimate </a:t>
            </a:r>
            <a:r>
              <a:rPr lang="en-US" sz="4000" err="1"/>
              <a:t>homography</a:t>
            </a:r>
            <a:endParaRPr lang="en-US" sz="4000">
              <a:cs typeface="Arial"/>
            </a:endParaRPr>
          </a:p>
          <a:p>
            <a:pPr marL="85725" indent="0">
              <a:buNone/>
            </a:pPr>
            <a:r>
              <a:rPr lang="en-US" sz="4000"/>
              <a:t>Score: # inliers / # matches</a:t>
            </a:r>
            <a:endParaRPr lang="en-US" sz="4000">
              <a:cs typeface="Arial"/>
            </a:endParaRPr>
          </a:p>
          <a:p>
            <a:pPr marL="85725" indent="0">
              <a:buNone/>
            </a:pPr>
            <a:r>
              <a:rPr lang="nl-BE" sz="4000"/>
              <a:t>USAC MAGSAC++</a:t>
            </a:r>
            <a:endParaRPr lang="nl-BE" sz="4000">
              <a:cs typeface="Arial"/>
            </a:endParaRPr>
          </a:p>
        </p:txBody>
      </p:sp>
      <p:sp>
        <p:nvSpPr>
          <p:cNvPr id="4" name="Tijdelijke aanduiding voor dianummer 3">
            <a:extLst>
              <a:ext uri="{FF2B5EF4-FFF2-40B4-BE49-F238E27FC236}">
                <a16:creationId xmlns:a16="http://schemas.microsoft.com/office/drawing/2014/main" id="{C2BC952B-ABB0-4C9B-A8C0-639CF533EC99}"/>
              </a:ext>
            </a:extLst>
          </p:cNvPr>
          <p:cNvSpPr>
            <a:spLocks noGrp="1"/>
          </p:cNvSpPr>
          <p:nvPr>
            <p:ph type="sldNum" sz="quarter" idx="12"/>
          </p:nvPr>
        </p:nvSpPr>
        <p:spPr/>
        <p:txBody>
          <a:bodyPr/>
          <a:lstStyle/>
          <a:p>
            <a:fld id="{7AE184E0-0BD4-4705-A12B-9B71DDE63301}" type="slidenum">
              <a:rPr lang="nl-BE" noProof="0" smtClean="0"/>
              <a:t>23</a:t>
            </a:fld>
            <a:endParaRPr lang="nl-BE" noProof="0"/>
          </a:p>
        </p:txBody>
      </p:sp>
      <p:pic>
        <p:nvPicPr>
          <p:cNvPr id="5" name="Afbeelding 4">
            <a:extLst>
              <a:ext uri="{FF2B5EF4-FFF2-40B4-BE49-F238E27FC236}">
                <a16:creationId xmlns:a16="http://schemas.microsoft.com/office/drawing/2014/main" id="{466AE4AE-7DF6-4790-9A86-A2033E1616B5}"/>
              </a:ext>
            </a:extLst>
          </p:cNvPr>
          <p:cNvPicPr>
            <a:picLocks noChangeAspect="1"/>
          </p:cNvPicPr>
          <p:nvPr/>
        </p:nvPicPr>
        <p:blipFill>
          <a:blip r:embed="rId3"/>
          <a:stretch>
            <a:fillRect/>
          </a:stretch>
        </p:blipFill>
        <p:spPr>
          <a:xfrm>
            <a:off x="8040945" y="4805840"/>
            <a:ext cx="7824246" cy="4049047"/>
          </a:xfrm>
          <a:prstGeom prst="rect">
            <a:avLst/>
          </a:prstGeom>
        </p:spPr>
      </p:pic>
      <p:sp>
        <p:nvSpPr>
          <p:cNvPr id="7" name="Titel 1">
            <a:extLst>
              <a:ext uri="{FF2B5EF4-FFF2-40B4-BE49-F238E27FC236}">
                <a16:creationId xmlns:a16="http://schemas.microsoft.com/office/drawing/2014/main" id="{9A46382D-4FA4-FB87-37C6-DCE4DE9570BC}"/>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u="none" cap="none">
                <a:solidFill>
                  <a:schemeClr val="tx1"/>
                </a:solidFill>
                <a:cs typeface="Arial"/>
              </a:rPr>
              <a:t>1 – </a:t>
            </a:r>
            <a:r>
              <a:rPr lang="nl-NL" sz="2000" b="1" u="none" cap="none">
                <a:solidFill>
                  <a:schemeClr val="tx1"/>
                </a:solidFill>
                <a:cs typeface="Arial"/>
              </a:rPr>
              <a:t>Matching </a:t>
            </a:r>
            <a:r>
              <a:rPr lang="nl-NL" sz="2000" u="none" cap="none">
                <a:solidFill>
                  <a:schemeClr val="tx1"/>
                </a:solidFill>
                <a:cs typeface="Arial"/>
              </a:rPr>
              <a:t>– 3 – 4</a:t>
            </a:r>
            <a:endParaRPr lang="nl-NL" sz="2800" u="none" cap="none">
              <a:solidFill>
                <a:schemeClr val="tx1"/>
              </a:solidFill>
              <a:cs typeface="Arial"/>
            </a:endParaRPr>
          </a:p>
        </p:txBody>
      </p:sp>
    </p:spTree>
    <p:extLst>
      <p:ext uri="{BB962C8B-B14F-4D97-AF65-F5344CB8AC3E}">
        <p14:creationId xmlns:p14="http://schemas.microsoft.com/office/powerpoint/2010/main" val="15925710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E480A2-A784-4D53-996F-ACB463853A68}"/>
              </a:ext>
            </a:extLst>
          </p:cNvPr>
          <p:cNvSpPr>
            <a:spLocks noGrp="1"/>
          </p:cNvSpPr>
          <p:nvPr>
            <p:ph type="title"/>
          </p:nvPr>
        </p:nvSpPr>
        <p:spPr/>
        <p:txBody>
          <a:bodyPr/>
          <a:lstStyle/>
          <a:p>
            <a:r>
              <a:rPr lang="en-US" cap="none"/>
              <a:t>Feature vector</a:t>
            </a:r>
            <a:endParaRPr lang="nl-BE" cap="none"/>
          </a:p>
        </p:txBody>
      </p:sp>
      <p:sp>
        <p:nvSpPr>
          <p:cNvPr id="3" name="Tijdelijke aanduiding voor inhoud 2">
            <a:extLst>
              <a:ext uri="{FF2B5EF4-FFF2-40B4-BE49-F238E27FC236}">
                <a16:creationId xmlns:a16="http://schemas.microsoft.com/office/drawing/2014/main" id="{6473495A-CEAA-4BE8-B163-A1ECB59200B3}"/>
              </a:ext>
            </a:extLst>
          </p:cNvPr>
          <p:cNvSpPr>
            <a:spLocks noGrp="1"/>
          </p:cNvSpPr>
          <p:nvPr>
            <p:ph idx="1"/>
          </p:nvPr>
        </p:nvSpPr>
        <p:spPr/>
        <p:txBody>
          <a:bodyPr vert="horz" lIns="91440" tIns="45720" rIns="91440" bIns="45720" rtlCol="0" anchor="t">
            <a:normAutofit/>
          </a:bodyPr>
          <a:lstStyle/>
          <a:p>
            <a:pPr marL="85725" indent="0">
              <a:buNone/>
            </a:pPr>
            <a:r>
              <a:rPr lang="en-US" sz="4000"/>
              <a:t>Color histogram for R, G and B</a:t>
            </a:r>
            <a:endParaRPr lang="en-US" sz="4000">
              <a:cs typeface="Arial"/>
            </a:endParaRPr>
          </a:p>
          <a:p>
            <a:pPr marL="85725" indent="0">
              <a:buNone/>
            </a:pPr>
            <a:r>
              <a:rPr lang="en-US" sz="4000"/>
              <a:t>Represent 20% of total score</a:t>
            </a:r>
            <a:endParaRPr lang="en-US" sz="4000">
              <a:cs typeface="Arial"/>
            </a:endParaRPr>
          </a:p>
          <a:p>
            <a:pPr marL="85725" indent="0">
              <a:buNone/>
            </a:pPr>
            <a:r>
              <a:rPr lang="en-US" sz="4000"/>
              <a:t>Score = inverse of Bhattacharyya distance</a:t>
            </a:r>
            <a:endParaRPr lang="en-US" sz="4000">
              <a:cs typeface="Arial"/>
            </a:endParaRPr>
          </a:p>
          <a:p>
            <a:endParaRPr lang="nl-BE"/>
          </a:p>
        </p:txBody>
      </p:sp>
      <p:sp>
        <p:nvSpPr>
          <p:cNvPr id="4" name="Tijdelijke aanduiding voor dianummer 3">
            <a:extLst>
              <a:ext uri="{FF2B5EF4-FFF2-40B4-BE49-F238E27FC236}">
                <a16:creationId xmlns:a16="http://schemas.microsoft.com/office/drawing/2014/main" id="{3761E39C-5BA6-413B-99F1-5182EC55F794}"/>
              </a:ext>
            </a:extLst>
          </p:cNvPr>
          <p:cNvSpPr>
            <a:spLocks noGrp="1"/>
          </p:cNvSpPr>
          <p:nvPr>
            <p:ph type="sldNum" sz="quarter" idx="12"/>
          </p:nvPr>
        </p:nvSpPr>
        <p:spPr/>
        <p:txBody>
          <a:bodyPr/>
          <a:lstStyle/>
          <a:p>
            <a:fld id="{7AE184E0-0BD4-4705-A12B-9B71DDE63301}" type="slidenum">
              <a:rPr lang="nl-BE" noProof="0" smtClean="0"/>
              <a:t>24</a:t>
            </a:fld>
            <a:endParaRPr lang="nl-BE" noProof="0"/>
          </a:p>
        </p:txBody>
      </p:sp>
      <p:pic>
        <p:nvPicPr>
          <p:cNvPr id="5" name="Afbeelding 4">
            <a:extLst>
              <a:ext uri="{FF2B5EF4-FFF2-40B4-BE49-F238E27FC236}">
                <a16:creationId xmlns:a16="http://schemas.microsoft.com/office/drawing/2014/main" id="{2FAEB617-96B4-4E07-A80A-33A02D47CBE2}"/>
              </a:ext>
            </a:extLst>
          </p:cNvPr>
          <p:cNvPicPr>
            <a:picLocks noChangeAspect="1"/>
          </p:cNvPicPr>
          <p:nvPr/>
        </p:nvPicPr>
        <p:blipFill>
          <a:blip r:embed="rId3"/>
          <a:stretch>
            <a:fillRect/>
          </a:stretch>
        </p:blipFill>
        <p:spPr>
          <a:xfrm>
            <a:off x="8099375" y="4181136"/>
            <a:ext cx="6991586" cy="5119263"/>
          </a:xfrm>
          <a:prstGeom prst="rect">
            <a:avLst/>
          </a:prstGeom>
        </p:spPr>
      </p:pic>
      <p:sp>
        <p:nvSpPr>
          <p:cNvPr id="7" name="Titel 1">
            <a:extLst>
              <a:ext uri="{FF2B5EF4-FFF2-40B4-BE49-F238E27FC236}">
                <a16:creationId xmlns:a16="http://schemas.microsoft.com/office/drawing/2014/main" id="{EC714AD8-54D3-8767-3180-696A75DE7E93}"/>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u="none" cap="none">
                <a:solidFill>
                  <a:schemeClr val="tx1"/>
                </a:solidFill>
                <a:cs typeface="Arial"/>
              </a:rPr>
              <a:t>1 – </a:t>
            </a:r>
            <a:r>
              <a:rPr lang="nl-NL" sz="2000" b="1" u="none" cap="none">
                <a:solidFill>
                  <a:schemeClr val="tx1"/>
                </a:solidFill>
                <a:cs typeface="Arial"/>
              </a:rPr>
              <a:t>Matching </a:t>
            </a:r>
            <a:r>
              <a:rPr lang="nl-NL" sz="2000" u="none" cap="none">
                <a:solidFill>
                  <a:schemeClr val="tx1"/>
                </a:solidFill>
                <a:cs typeface="Arial"/>
              </a:rPr>
              <a:t>– 3 – 4</a:t>
            </a:r>
            <a:endParaRPr lang="nl-NL" sz="2800" u="none" cap="none">
              <a:solidFill>
                <a:schemeClr val="tx1"/>
              </a:solidFill>
              <a:cs typeface="Arial"/>
            </a:endParaRPr>
          </a:p>
        </p:txBody>
      </p:sp>
    </p:spTree>
    <p:extLst>
      <p:ext uri="{BB962C8B-B14F-4D97-AF65-F5344CB8AC3E}">
        <p14:creationId xmlns:p14="http://schemas.microsoft.com/office/powerpoint/2010/main" val="132333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0B97E2-D7E4-433B-81AF-AE08880D5407}"/>
              </a:ext>
            </a:extLst>
          </p:cNvPr>
          <p:cNvSpPr>
            <a:spLocks noGrp="1"/>
          </p:cNvSpPr>
          <p:nvPr>
            <p:ph type="title"/>
          </p:nvPr>
        </p:nvSpPr>
        <p:spPr/>
        <p:txBody>
          <a:bodyPr/>
          <a:lstStyle/>
          <a:p>
            <a:r>
              <a:rPr lang="en-US" cap="none"/>
              <a:t>Speed</a:t>
            </a:r>
            <a:endParaRPr lang="nl-BE" cap="none"/>
          </a:p>
        </p:txBody>
      </p:sp>
      <p:sp>
        <p:nvSpPr>
          <p:cNvPr id="3" name="Tijdelijke aanduiding voor inhoud 2">
            <a:extLst>
              <a:ext uri="{FF2B5EF4-FFF2-40B4-BE49-F238E27FC236}">
                <a16:creationId xmlns:a16="http://schemas.microsoft.com/office/drawing/2014/main" id="{D3917D59-8BAC-402C-B199-6378B58067F1}"/>
              </a:ext>
            </a:extLst>
          </p:cNvPr>
          <p:cNvSpPr>
            <a:spLocks noGrp="1"/>
          </p:cNvSpPr>
          <p:nvPr>
            <p:ph idx="1"/>
          </p:nvPr>
        </p:nvSpPr>
        <p:spPr/>
        <p:txBody>
          <a:bodyPr vert="horz" lIns="91440" tIns="45720" rIns="91440" bIns="45720" rtlCol="0" anchor="t">
            <a:normAutofit/>
          </a:bodyPr>
          <a:lstStyle/>
          <a:p>
            <a:pPr marL="85725" indent="0">
              <a:buNone/>
            </a:pPr>
            <a:r>
              <a:rPr lang="en-US" sz="4000" err="1"/>
              <a:t>Keypoints</a:t>
            </a:r>
            <a:r>
              <a:rPr lang="en-US" sz="4000"/>
              <a:t>, descriptors and feature vector precomputed</a:t>
            </a:r>
            <a:endParaRPr lang="en-US" sz="4000">
              <a:cs typeface="Arial"/>
            </a:endParaRPr>
          </a:p>
          <a:p>
            <a:pPr marL="85725" indent="0">
              <a:buNone/>
            </a:pPr>
            <a:r>
              <a:rPr lang="en-US" sz="4000"/>
              <a:t>Multithreaded approach</a:t>
            </a:r>
            <a:endParaRPr lang="en-US" sz="4000">
              <a:cs typeface="Arial"/>
            </a:endParaRPr>
          </a:p>
          <a:p>
            <a:pPr marL="85725" indent="0">
              <a:buNone/>
            </a:pPr>
            <a:r>
              <a:rPr lang="en-US" sz="4000"/>
              <a:t>~0.80s to compare 1 painting to all database paintings</a:t>
            </a:r>
            <a:endParaRPr lang="nl-BE" sz="4000">
              <a:cs typeface="Arial"/>
            </a:endParaRPr>
          </a:p>
        </p:txBody>
      </p:sp>
      <p:sp>
        <p:nvSpPr>
          <p:cNvPr id="4" name="Tijdelijke aanduiding voor dianummer 3">
            <a:extLst>
              <a:ext uri="{FF2B5EF4-FFF2-40B4-BE49-F238E27FC236}">
                <a16:creationId xmlns:a16="http://schemas.microsoft.com/office/drawing/2014/main" id="{EB5C37D5-679F-4DEA-A1A6-519AB8D76E5E}"/>
              </a:ext>
            </a:extLst>
          </p:cNvPr>
          <p:cNvSpPr>
            <a:spLocks noGrp="1"/>
          </p:cNvSpPr>
          <p:nvPr>
            <p:ph type="sldNum" sz="quarter" idx="12"/>
          </p:nvPr>
        </p:nvSpPr>
        <p:spPr/>
        <p:txBody>
          <a:bodyPr/>
          <a:lstStyle/>
          <a:p>
            <a:fld id="{7AE184E0-0BD4-4705-A12B-9B71DDE63301}" type="slidenum">
              <a:rPr lang="nl-BE" noProof="0" smtClean="0"/>
              <a:t>25</a:t>
            </a:fld>
            <a:endParaRPr lang="nl-BE" noProof="0"/>
          </a:p>
        </p:txBody>
      </p:sp>
      <p:pic>
        <p:nvPicPr>
          <p:cNvPr id="5" name="Afbeelding 4">
            <a:extLst>
              <a:ext uri="{FF2B5EF4-FFF2-40B4-BE49-F238E27FC236}">
                <a16:creationId xmlns:a16="http://schemas.microsoft.com/office/drawing/2014/main" id="{454A8881-0AF0-4BFB-9C61-B0F49D90CA9F}"/>
              </a:ext>
            </a:extLst>
          </p:cNvPr>
          <p:cNvPicPr>
            <a:picLocks noChangeAspect="1"/>
          </p:cNvPicPr>
          <p:nvPr/>
        </p:nvPicPr>
        <p:blipFill>
          <a:blip r:embed="rId3"/>
          <a:stretch>
            <a:fillRect/>
          </a:stretch>
        </p:blipFill>
        <p:spPr>
          <a:xfrm>
            <a:off x="3095054" y="4381773"/>
            <a:ext cx="11148566" cy="4329743"/>
          </a:xfrm>
          <a:prstGeom prst="rect">
            <a:avLst/>
          </a:prstGeom>
        </p:spPr>
      </p:pic>
      <p:sp>
        <p:nvSpPr>
          <p:cNvPr id="7" name="Titel 1">
            <a:extLst>
              <a:ext uri="{FF2B5EF4-FFF2-40B4-BE49-F238E27FC236}">
                <a16:creationId xmlns:a16="http://schemas.microsoft.com/office/drawing/2014/main" id="{F3DFCD46-D927-A23A-1405-77E19103B9E3}"/>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u="none" cap="none">
                <a:solidFill>
                  <a:schemeClr val="tx1"/>
                </a:solidFill>
                <a:cs typeface="Arial"/>
              </a:rPr>
              <a:t>1 – </a:t>
            </a:r>
            <a:r>
              <a:rPr lang="nl-NL" sz="2000" b="1" u="none" cap="none">
                <a:solidFill>
                  <a:schemeClr val="tx1"/>
                </a:solidFill>
                <a:cs typeface="Arial"/>
              </a:rPr>
              <a:t>Matching </a:t>
            </a:r>
            <a:r>
              <a:rPr lang="nl-NL" sz="2000" u="none" cap="none">
                <a:solidFill>
                  <a:schemeClr val="tx1"/>
                </a:solidFill>
                <a:cs typeface="Arial"/>
              </a:rPr>
              <a:t>– 3 – 4</a:t>
            </a:r>
            <a:endParaRPr lang="nl-NL" sz="2800" u="none" cap="none">
              <a:solidFill>
                <a:schemeClr val="tx1"/>
              </a:solidFill>
              <a:cs typeface="Arial"/>
            </a:endParaRPr>
          </a:p>
        </p:txBody>
      </p:sp>
    </p:spTree>
    <p:extLst>
      <p:ext uri="{BB962C8B-B14F-4D97-AF65-F5344CB8AC3E}">
        <p14:creationId xmlns:p14="http://schemas.microsoft.com/office/powerpoint/2010/main" val="25863751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350DA4-B306-4970-9AA4-95122C554D17}"/>
              </a:ext>
            </a:extLst>
          </p:cNvPr>
          <p:cNvSpPr>
            <a:spLocks noGrp="1"/>
          </p:cNvSpPr>
          <p:nvPr>
            <p:ph type="title"/>
          </p:nvPr>
        </p:nvSpPr>
        <p:spPr>
          <a:xfrm>
            <a:off x="830118" y="423644"/>
            <a:ext cx="15705282" cy="863693"/>
          </a:xfrm>
        </p:spPr>
        <p:txBody>
          <a:bodyPr/>
          <a:lstStyle/>
          <a:p>
            <a:r>
              <a:rPr lang="en-US" cap="none"/>
              <a:t>Evaluation on database</a:t>
            </a:r>
            <a:endParaRPr lang="nl-BE" cap="none"/>
          </a:p>
        </p:txBody>
      </p:sp>
      <p:pic>
        <p:nvPicPr>
          <p:cNvPr id="5" name="Tijdelijke aanduiding voor inhoud 4">
            <a:extLst>
              <a:ext uri="{FF2B5EF4-FFF2-40B4-BE49-F238E27FC236}">
                <a16:creationId xmlns:a16="http://schemas.microsoft.com/office/drawing/2014/main" id="{85FE5FBE-74F9-4D6A-BA50-72B394FA79CB}"/>
              </a:ext>
            </a:extLst>
          </p:cNvPr>
          <p:cNvPicPr>
            <a:picLocks noGrp="1" noChangeAspect="1"/>
          </p:cNvPicPr>
          <p:nvPr>
            <p:ph idx="1"/>
          </p:nvPr>
        </p:nvPicPr>
        <p:blipFill>
          <a:blip r:embed="rId3"/>
          <a:stretch>
            <a:fillRect/>
          </a:stretch>
        </p:blipFill>
        <p:spPr>
          <a:xfrm>
            <a:off x="1250127" y="2369307"/>
            <a:ext cx="14233615" cy="5178009"/>
          </a:xfrm>
          <a:prstGeom prst="rect">
            <a:avLst/>
          </a:prstGeom>
        </p:spPr>
      </p:pic>
      <p:sp>
        <p:nvSpPr>
          <p:cNvPr id="4" name="Tijdelijke aanduiding voor dianummer 3">
            <a:extLst>
              <a:ext uri="{FF2B5EF4-FFF2-40B4-BE49-F238E27FC236}">
                <a16:creationId xmlns:a16="http://schemas.microsoft.com/office/drawing/2014/main" id="{2A4F0CA3-94F8-43D7-AC01-E7CF9733F04B}"/>
              </a:ext>
            </a:extLst>
          </p:cNvPr>
          <p:cNvSpPr>
            <a:spLocks noGrp="1"/>
          </p:cNvSpPr>
          <p:nvPr>
            <p:ph type="sldNum" sz="quarter" idx="12"/>
          </p:nvPr>
        </p:nvSpPr>
        <p:spPr/>
        <p:txBody>
          <a:bodyPr/>
          <a:lstStyle/>
          <a:p>
            <a:fld id="{7AE184E0-0BD4-4705-A12B-9B71DDE63301}" type="slidenum">
              <a:rPr lang="nl-BE" noProof="0" smtClean="0"/>
              <a:t>26</a:t>
            </a:fld>
            <a:endParaRPr lang="nl-BE" noProof="0"/>
          </a:p>
        </p:txBody>
      </p:sp>
      <p:sp>
        <p:nvSpPr>
          <p:cNvPr id="6" name="Titel 1">
            <a:extLst>
              <a:ext uri="{FF2B5EF4-FFF2-40B4-BE49-F238E27FC236}">
                <a16:creationId xmlns:a16="http://schemas.microsoft.com/office/drawing/2014/main" id="{89F4794E-B1F6-8061-1CF3-E8CB69D2F450}"/>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u="none" cap="none">
                <a:solidFill>
                  <a:schemeClr val="tx1"/>
                </a:solidFill>
                <a:cs typeface="Arial"/>
              </a:rPr>
              <a:t>1 – </a:t>
            </a:r>
            <a:r>
              <a:rPr lang="nl-NL" sz="2000" b="1" u="none" cap="none">
                <a:solidFill>
                  <a:schemeClr val="tx1"/>
                </a:solidFill>
                <a:cs typeface="Arial"/>
              </a:rPr>
              <a:t>Matching </a:t>
            </a:r>
            <a:r>
              <a:rPr lang="nl-NL" sz="2000" u="none" cap="none">
                <a:solidFill>
                  <a:schemeClr val="tx1"/>
                </a:solidFill>
                <a:cs typeface="Arial"/>
              </a:rPr>
              <a:t>– 3 – 4</a:t>
            </a:r>
            <a:endParaRPr lang="nl-NL" sz="2800" u="none" cap="none">
              <a:solidFill>
                <a:schemeClr val="tx1"/>
              </a:solidFill>
              <a:cs typeface="Arial"/>
            </a:endParaRPr>
          </a:p>
        </p:txBody>
      </p:sp>
    </p:spTree>
    <p:extLst>
      <p:ext uri="{BB962C8B-B14F-4D97-AF65-F5344CB8AC3E}">
        <p14:creationId xmlns:p14="http://schemas.microsoft.com/office/powerpoint/2010/main" val="16187974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89274B-9F8C-4AA9-9603-E476EF7EC91C}"/>
              </a:ext>
            </a:extLst>
          </p:cNvPr>
          <p:cNvSpPr>
            <a:spLocks noGrp="1"/>
          </p:cNvSpPr>
          <p:nvPr>
            <p:ph type="title"/>
          </p:nvPr>
        </p:nvSpPr>
        <p:spPr>
          <a:xfrm>
            <a:off x="830118" y="423644"/>
            <a:ext cx="15705282" cy="863693"/>
          </a:xfrm>
        </p:spPr>
        <p:txBody>
          <a:bodyPr/>
          <a:lstStyle/>
          <a:p>
            <a:r>
              <a:rPr lang="en-US" cap="none"/>
              <a:t>Evaluation on test dataset</a:t>
            </a:r>
            <a:endParaRPr lang="nl-BE" cap="none"/>
          </a:p>
        </p:txBody>
      </p:sp>
      <p:pic>
        <p:nvPicPr>
          <p:cNvPr id="8" name="Tijdelijke aanduiding voor inhoud 7" descr="Afbeelding met verven, fotolijst, tekening, Kunstgalerie&#10;&#10;Automatisch gegenereerde beschrijving">
            <a:extLst>
              <a:ext uri="{FF2B5EF4-FFF2-40B4-BE49-F238E27FC236}">
                <a16:creationId xmlns:a16="http://schemas.microsoft.com/office/drawing/2014/main" id="{E76E057C-8838-4C7B-8B5A-05AAB43B1CE3}"/>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53870" y="1965369"/>
            <a:ext cx="3027816" cy="5382784"/>
          </a:xfrm>
        </p:spPr>
      </p:pic>
      <p:sp>
        <p:nvSpPr>
          <p:cNvPr id="4" name="Tijdelijke aanduiding voor dianummer 3">
            <a:extLst>
              <a:ext uri="{FF2B5EF4-FFF2-40B4-BE49-F238E27FC236}">
                <a16:creationId xmlns:a16="http://schemas.microsoft.com/office/drawing/2014/main" id="{7B65DAB1-670C-4022-8EEA-F7D7866E10F4}"/>
              </a:ext>
            </a:extLst>
          </p:cNvPr>
          <p:cNvSpPr>
            <a:spLocks noGrp="1"/>
          </p:cNvSpPr>
          <p:nvPr>
            <p:ph type="sldNum" sz="quarter" idx="12"/>
          </p:nvPr>
        </p:nvSpPr>
        <p:spPr/>
        <p:txBody>
          <a:bodyPr/>
          <a:lstStyle/>
          <a:p>
            <a:fld id="{7AE184E0-0BD4-4705-A12B-9B71DDE63301}" type="slidenum">
              <a:rPr lang="nl-BE" noProof="0" smtClean="0"/>
              <a:t>27</a:t>
            </a:fld>
            <a:endParaRPr lang="nl-BE" noProof="0"/>
          </a:p>
        </p:txBody>
      </p:sp>
      <p:pic>
        <p:nvPicPr>
          <p:cNvPr id="10" name="Afbeelding 9" descr="Afbeelding met verven, fotolijst, kunst, Beeldende kunst&#10;&#10;Automatisch gegenereerde beschrijving">
            <a:extLst>
              <a:ext uri="{FF2B5EF4-FFF2-40B4-BE49-F238E27FC236}">
                <a16:creationId xmlns:a16="http://schemas.microsoft.com/office/drawing/2014/main" id="{1569F784-AE17-4433-A34B-86389FC865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36403" y="2160694"/>
            <a:ext cx="5032279" cy="5316881"/>
          </a:xfrm>
          <a:prstGeom prst="rect">
            <a:avLst/>
          </a:prstGeom>
        </p:spPr>
      </p:pic>
      <p:pic>
        <p:nvPicPr>
          <p:cNvPr id="12" name="Afbeelding 11" descr="Afbeelding met verven, hemel, fotolijst, wolk&#10;&#10;Automatisch gegenereerde beschrijving">
            <a:extLst>
              <a:ext uri="{FF2B5EF4-FFF2-40B4-BE49-F238E27FC236}">
                <a16:creationId xmlns:a16="http://schemas.microsoft.com/office/drawing/2014/main" id="{5637F518-D340-451E-B3D4-183A509F37D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88526" y="2223842"/>
            <a:ext cx="5182885" cy="5190584"/>
          </a:xfrm>
          <a:prstGeom prst="rect">
            <a:avLst/>
          </a:prstGeom>
        </p:spPr>
      </p:pic>
      <p:sp>
        <p:nvSpPr>
          <p:cNvPr id="13" name="Tekstvak 12">
            <a:extLst>
              <a:ext uri="{FF2B5EF4-FFF2-40B4-BE49-F238E27FC236}">
                <a16:creationId xmlns:a16="http://schemas.microsoft.com/office/drawing/2014/main" id="{449DFB34-1545-4E63-8E0E-FF93254B0FFD}"/>
              </a:ext>
            </a:extLst>
          </p:cNvPr>
          <p:cNvSpPr txBox="1"/>
          <p:nvPr/>
        </p:nvSpPr>
        <p:spPr>
          <a:xfrm>
            <a:off x="11375634" y="8826800"/>
            <a:ext cx="4514335" cy="763094"/>
          </a:xfrm>
          <a:prstGeom prst="rect">
            <a:avLst/>
          </a:prstGeom>
          <a:noFill/>
        </p:spPr>
        <p:txBody>
          <a:bodyPr wrap="square" rtlCol="0">
            <a:spAutoFit/>
          </a:bodyPr>
          <a:lstStyle/>
          <a:p>
            <a:pPr algn="ctr">
              <a:lnSpc>
                <a:spcPct val="120000"/>
              </a:lnSpc>
            </a:pPr>
            <a:r>
              <a:rPr lang="en-US" sz="4000"/>
              <a:t>0.94</a:t>
            </a:r>
            <a:endParaRPr lang="nl-BE" sz="2500"/>
          </a:p>
        </p:txBody>
      </p:sp>
      <p:sp>
        <p:nvSpPr>
          <p:cNvPr id="5" name="Titel 1">
            <a:extLst>
              <a:ext uri="{FF2B5EF4-FFF2-40B4-BE49-F238E27FC236}">
                <a16:creationId xmlns:a16="http://schemas.microsoft.com/office/drawing/2014/main" id="{5A3183B1-D7E8-2BB2-56FB-51BC3C254ADD}"/>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u="none" cap="none">
                <a:solidFill>
                  <a:schemeClr val="tx1"/>
                </a:solidFill>
                <a:cs typeface="Arial"/>
              </a:rPr>
              <a:t>1 – </a:t>
            </a:r>
            <a:r>
              <a:rPr lang="nl-NL" sz="2000" b="1" u="none" cap="none">
                <a:solidFill>
                  <a:schemeClr val="tx1"/>
                </a:solidFill>
                <a:cs typeface="Arial"/>
              </a:rPr>
              <a:t>Matching </a:t>
            </a:r>
            <a:r>
              <a:rPr lang="nl-NL" sz="2000" u="none" cap="none">
                <a:solidFill>
                  <a:schemeClr val="tx1"/>
                </a:solidFill>
                <a:cs typeface="Arial"/>
              </a:rPr>
              <a:t>– 3 – 4</a:t>
            </a:r>
            <a:endParaRPr lang="nl-NL" sz="2800" u="none" cap="none">
              <a:solidFill>
                <a:schemeClr val="tx1"/>
              </a:solidFill>
              <a:cs typeface="Arial"/>
            </a:endParaRPr>
          </a:p>
        </p:txBody>
      </p:sp>
      <p:sp>
        <p:nvSpPr>
          <p:cNvPr id="11" name="Tekstvak 10">
            <a:extLst>
              <a:ext uri="{FF2B5EF4-FFF2-40B4-BE49-F238E27FC236}">
                <a16:creationId xmlns:a16="http://schemas.microsoft.com/office/drawing/2014/main" id="{5685845D-2CC8-496C-AA8F-71F539DD731A}"/>
              </a:ext>
            </a:extLst>
          </p:cNvPr>
          <p:cNvSpPr txBox="1"/>
          <p:nvPr/>
        </p:nvSpPr>
        <p:spPr>
          <a:xfrm>
            <a:off x="4895374" y="7761172"/>
            <a:ext cx="4514335" cy="763094"/>
          </a:xfrm>
          <a:prstGeom prst="rect">
            <a:avLst/>
          </a:prstGeom>
          <a:noFill/>
        </p:spPr>
        <p:txBody>
          <a:bodyPr wrap="square" rtlCol="0">
            <a:spAutoFit/>
          </a:bodyPr>
          <a:lstStyle/>
          <a:p>
            <a:pPr algn="ctr">
              <a:lnSpc>
                <a:spcPct val="120000"/>
              </a:lnSpc>
            </a:pPr>
            <a:r>
              <a:rPr lang="en-US" sz="4000"/>
              <a:t>Extracted painting</a:t>
            </a:r>
            <a:endParaRPr lang="nl-BE" sz="2500"/>
          </a:p>
        </p:txBody>
      </p:sp>
      <p:sp>
        <p:nvSpPr>
          <p:cNvPr id="14" name="Tekstvak 13">
            <a:extLst>
              <a:ext uri="{FF2B5EF4-FFF2-40B4-BE49-F238E27FC236}">
                <a16:creationId xmlns:a16="http://schemas.microsoft.com/office/drawing/2014/main" id="{06DB33DE-8564-4EED-A2A5-A79DAA2533AD}"/>
              </a:ext>
            </a:extLst>
          </p:cNvPr>
          <p:cNvSpPr txBox="1"/>
          <p:nvPr/>
        </p:nvSpPr>
        <p:spPr>
          <a:xfrm>
            <a:off x="210610" y="7761172"/>
            <a:ext cx="4514335" cy="763094"/>
          </a:xfrm>
          <a:prstGeom prst="rect">
            <a:avLst/>
          </a:prstGeom>
          <a:noFill/>
        </p:spPr>
        <p:txBody>
          <a:bodyPr wrap="square" rtlCol="0">
            <a:spAutoFit/>
          </a:bodyPr>
          <a:lstStyle/>
          <a:p>
            <a:pPr algn="ctr">
              <a:lnSpc>
                <a:spcPct val="120000"/>
              </a:lnSpc>
            </a:pPr>
            <a:r>
              <a:rPr lang="en-US" sz="4000"/>
              <a:t>Frame</a:t>
            </a:r>
            <a:endParaRPr lang="nl-BE" sz="2500"/>
          </a:p>
        </p:txBody>
      </p:sp>
      <p:sp>
        <p:nvSpPr>
          <p:cNvPr id="15" name="Tekstvak 14">
            <a:extLst>
              <a:ext uri="{FF2B5EF4-FFF2-40B4-BE49-F238E27FC236}">
                <a16:creationId xmlns:a16="http://schemas.microsoft.com/office/drawing/2014/main" id="{5D6DC372-5A4C-46F5-8A45-B901B31593B7}"/>
              </a:ext>
            </a:extLst>
          </p:cNvPr>
          <p:cNvSpPr txBox="1"/>
          <p:nvPr/>
        </p:nvSpPr>
        <p:spPr>
          <a:xfrm>
            <a:off x="11319363" y="7801852"/>
            <a:ext cx="4514335" cy="763094"/>
          </a:xfrm>
          <a:prstGeom prst="rect">
            <a:avLst/>
          </a:prstGeom>
          <a:noFill/>
        </p:spPr>
        <p:txBody>
          <a:bodyPr wrap="square" rtlCol="0">
            <a:spAutoFit/>
          </a:bodyPr>
          <a:lstStyle/>
          <a:p>
            <a:pPr algn="ctr">
              <a:lnSpc>
                <a:spcPct val="120000"/>
              </a:lnSpc>
            </a:pPr>
            <a:r>
              <a:rPr lang="en-US" sz="4000"/>
              <a:t>Database match</a:t>
            </a:r>
            <a:endParaRPr lang="nl-BE" sz="2500"/>
          </a:p>
        </p:txBody>
      </p:sp>
    </p:spTree>
    <p:extLst>
      <p:ext uri="{BB962C8B-B14F-4D97-AF65-F5344CB8AC3E}">
        <p14:creationId xmlns:p14="http://schemas.microsoft.com/office/powerpoint/2010/main" val="37969373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D87A27-1ECC-4C63-A8D7-EFABB1A6BA06}"/>
              </a:ext>
            </a:extLst>
          </p:cNvPr>
          <p:cNvSpPr>
            <a:spLocks noGrp="1"/>
          </p:cNvSpPr>
          <p:nvPr>
            <p:ph type="title"/>
          </p:nvPr>
        </p:nvSpPr>
        <p:spPr>
          <a:xfrm>
            <a:off x="816915" y="291317"/>
            <a:ext cx="15705282" cy="863693"/>
          </a:xfrm>
        </p:spPr>
        <p:txBody>
          <a:bodyPr/>
          <a:lstStyle/>
          <a:p>
            <a:r>
              <a:rPr lang="en-US" cap="none"/>
              <a:t>Evaluation on test dataset</a:t>
            </a:r>
            <a:endParaRPr lang="nl-BE" cap="none"/>
          </a:p>
        </p:txBody>
      </p:sp>
      <p:pic>
        <p:nvPicPr>
          <p:cNvPr id="6" name="Tijdelijke aanduiding voor inhoud 5" descr="Afbeelding met muur, fotolijst, overdekt, verven&#10;&#10;Automatisch gegenereerde beschrijving">
            <a:extLst>
              <a:ext uri="{FF2B5EF4-FFF2-40B4-BE49-F238E27FC236}">
                <a16:creationId xmlns:a16="http://schemas.microsoft.com/office/drawing/2014/main" id="{0D8A2FF4-ADAF-4889-A774-E323188A31C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91221" y="2567666"/>
            <a:ext cx="3041907" cy="5407835"/>
          </a:xfrm>
        </p:spPr>
      </p:pic>
      <p:sp>
        <p:nvSpPr>
          <p:cNvPr id="4" name="Tijdelijke aanduiding voor dianummer 3">
            <a:extLst>
              <a:ext uri="{FF2B5EF4-FFF2-40B4-BE49-F238E27FC236}">
                <a16:creationId xmlns:a16="http://schemas.microsoft.com/office/drawing/2014/main" id="{801809E8-B88D-45E7-9F4E-CB7D933D8510}"/>
              </a:ext>
            </a:extLst>
          </p:cNvPr>
          <p:cNvSpPr>
            <a:spLocks noGrp="1"/>
          </p:cNvSpPr>
          <p:nvPr>
            <p:ph type="sldNum" sz="quarter" idx="12"/>
          </p:nvPr>
        </p:nvSpPr>
        <p:spPr/>
        <p:txBody>
          <a:bodyPr/>
          <a:lstStyle/>
          <a:p>
            <a:fld id="{7AE184E0-0BD4-4705-A12B-9B71DDE63301}" type="slidenum">
              <a:rPr lang="nl-BE" noProof="0" smtClean="0"/>
              <a:t>28</a:t>
            </a:fld>
            <a:endParaRPr lang="nl-BE" noProof="0"/>
          </a:p>
        </p:txBody>
      </p:sp>
      <p:pic>
        <p:nvPicPr>
          <p:cNvPr id="8" name="Afbeelding 7" descr="Afbeelding met grijs, stof&#10;&#10;Automatisch gegenereerde beschrijving">
            <a:extLst>
              <a:ext uri="{FF2B5EF4-FFF2-40B4-BE49-F238E27FC236}">
                <a16:creationId xmlns:a16="http://schemas.microsoft.com/office/drawing/2014/main" id="{DE9C87E9-AC16-4D0A-BBA4-B5E542A4C8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8710" y="1605132"/>
            <a:ext cx="3362656" cy="2942324"/>
          </a:xfrm>
          <a:prstGeom prst="rect">
            <a:avLst/>
          </a:prstGeom>
        </p:spPr>
      </p:pic>
      <p:pic>
        <p:nvPicPr>
          <p:cNvPr id="10" name="Afbeelding 9" descr="Afbeelding met fotolijst, verven, Beeldende kunst, kunst&#10;&#10;Automatisch gegenereerde beschrijving">
            <a:extLst>
              <a:ext uri="{FF2B5EF4-FFF2-40B4-BE49-F238E27FC236}">
                <a16:creationId xmlns:a16="http://schemas.microsoft.com/office/drawing/2014/main" id="{F0565A2E-C5D8-4C81-8840-2BB43BD2F7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55176" y="1115693"/>
            <a:ext cx="2836325" cy="4271853"/>
          </a:xfrm>
          <a:prstGeom prst="rect">
            <a:avLst/>
          </a:prstGeom>
        </p:spPr>
      </p:pic>
      <p:pic>
        <p:nvPicPr>
          <p:cNvPr id="12" name="Afbeelding 11" descr="Afbeelding met schermopname, ontwerp, kunst&#10;&#10;Automatisch gegenereerde beschrijving">
            <a:extLst>
              <a:ext uri="{FF2B5EF4-FFF2-40B4-BE49-F238E27FC236}">
                <a16:creationId xmlns:a16="http://schemas.microsoft.com/office/drawing/2014/main" id="{CF835E7D-225D-4D61-8979-1F158220F08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58888" y="5870654"/>
            <a:ext cx="2302299" cy="3550508"/>
          </a:xfrm>
          <a:prstGeom prst="rect">
            <a:avLst/>
          </a:prstGeom>
        </p:spPr>
      </p:pic>
      <p:pic>
        <p:nvPicPr>
          <p:cNvPr id="14" name="Afbeelding 13" descr="Afbeelding met verven, kunst&#10;&#10;Automatisch gegenereerde beschrijving">
            <a:extLst>
              <a:ext uri="{FF2B5EF4-FFF2-40B4-BE49-F238E27FC236}">
                <a16:creationId xmlns:a16="http://schemas.microsoft.com/office/drawing/2014/main" id="{4F7B0E11-8BBA-4814-9F0C-7B598D0519F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55176" y="5870654"/>
            <a:ext cx="2640295" cy="3389632"/>
          </a:xfrm>
          <a:prstGeom prst="rect">
            <a:avLst/>
          </a:prstGeom>
        </p:spPr>
      </p:pic>
      <p:cxnSp>
        <p:nvCxnSpPr>
          <p:cNvPr id="16" name="Rechte verbindingslijn met pijl 15">
            <a:extLst>
              <a:ext uri="{FF2B5EF4-FFF2-40B4-BE49-F238E27FC236}">
                <a16:creationId xmlns:a16="http://schemas.microsoft.com/office/drawing/2014/main" id="{17434784-50E2-4A17-A631-872CD47F171E}"/>
              </a:ext>
            </a:extLst>
          </p:cNvPr>
          <p:cNvCxnSpPr/>
          <p:nvPr/>
        </p:nvCxnSpPr>
        <p:spPr>
          <a:xfrm flipV="1">
            <a:off x="3723503" y="3251619"/>
            <a:ext cx="996778" cy="1353332"/>
          </a:xfrm>
          <a:prstGeom prst="straightConnector1">
            <a:avLst/>
          </a:prstGeom>
          <a:ln w="31750">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18" name="Rechte verbindingslijn met pijl 17">
            <a:extLst>
              <a:ext uri="{FF2B5EF4-FFF2-40B4-BE49-F238E27FC236}">
                <a16:creationId xmlns:a16="http://schemas.microsoft.com/office/drawing/2014/main" id="{0C7A690F-76BA-4EF0-97FD-F6B0557656AF}"/>
              </a:ext>
            </a:extLst>
          </p:cNvPr>
          <p:cNvCxnSpPr/>
          <p:nvPr/>
        </p:nvCxnSpPr>
        <p:spPr>
          <a:xfrm>
            <a:off x="3723503" y="5755341"/>
            <a:ext cx="909009" cy="1042147"/>
          </a:xfrm>
          <a:prstGeom prst="straightConnector1">
            <a:avLst/>
          </a:prstGeom>
          <a:ln w="31750">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19" name="Tekstvak 18">
            <a:extLst>
              <a:ext uri="{FF2B5EF4-FFF2-40B4-BE49-F238E27FC236}">
                <a16:creationId xmlns:a16="http://schemas.microsoft.com/office/drawing/2014/main" id="{064C23CD-B350-4F7F-8FEB-9A89F183D819}"/>
              </a:ext>
            </a:extLst>
          </p:cNvPr>
          <p:cNvSpPr txBox="1"/>
          <p:nvPr/>
        </p:nvSpPr>
        <p:spPr>
          <a:xfrm>
            <a:off x="12558801" y="7321924"/>
            <a:ext cx="2568388" cy="763094"/>
          </a:xfrm>
          <a:prstGeom prst="rect">
            <a:avLst/>
          </a:prstGeom>
          <a:noFill/>
        </p:spPr>
        <p:txBody>
          <a:bodyPr wrap="square" rtlCol="0">
            <a:spAutoFit/>
          </a:bodyPr>
          <a:lstStyle/>
          <a:p>
            <a:pPr algn="l">
              <a:lnSpc>
                <a:spcPct val="120000"/>
              </a:lnSpc>
            </a:pPr>
            <a:r>
              <a:rPr lang="en-US" sz="4000"/>
              <a:t>0.93</a:t>
            </a:r>
            <a:endParaRPr lang="nl-BE" sz="2500"/>
          </a:p>
        </p:txBody>
      </p:sp>
      <p:sp>
        <p:nvSpPr>
          <p:cNvPr id="20" name="Tekstvak 19">
            <a:extLst>
              <a:ext uri="{FF2B5EF4-FFF2-40B4-BE49-F238E27FC236}">
                <a16:creationId xmlns:a16="http://schemas.microsoft.com/office/drawing/2014/main" id="{86189B3D-6E35-4F7F-86ED-3B4F1514B5F9}"/>
              </a:ext>
            </a:extLst>
          </p:cNvPr>
          <p:cNvSpPr txBox="1"/>
          <p:nvPr/>
        </p:nvSpPr>
        <p:spPr>
          <a:xfrm>
            <a:off x="12573000" y="2870947"/>
            <a:ext cx="1882588" cy="763094"/>
          </a:xfrm>
          <a:prstGeom prst="rect">
            <a:avLst/>
          </a:prstGeom>
          <a:noFill/>
        </p:spPr>
        <p:txBody>
          <a:bodyPr wrap="square" rtlCol="0">
            <a:spAutoFit/>
          </a:bodyPr>
          <a:lstStyle/>
          <a:p>
            <a:pPr algn="l">
              <a:lnSpc>
                <a:spcPct val="120000"/>
              </a:lnSpc>
            </a:pPr>
            <a:r>
              <a:rPr lang="en-US" sz="4000"/>
              <a:t>0.06</a:t>
            </a:r>
            <a:endParaRPr lang="nl-BE" sz="2500"/>
          </a:p>
        </p:txBody>
      </p:sp>
      <p:sp>
        <p:nvSpPr>
          <p:cNvPr id="5" name="Titel 1">
            <a:extLst>
              <a:ext uri="{FF2B5EF4-FFF2-40B4-BE49-F238E27FC236}">
                <a16:creationId xmlns:a16="http://schemas.microsoft.com/office/drawing/2014/main" id="{B02E0BCE-522F-390F-EDDA-D5A6D5DCB7A0}"/>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u="none" cap="none">
                <a:solidFill>
                  <a:schemeClr val="tx1"/>
                </a:solidFill>
                <a:cs typeface="Arial"/>
              </a:rPr>
              <a:t>1 – </a:t>
            </a:r>
            <a:r>
              <a:rPr lang="nl-NL" sz="2000" b="1" u="none" cap="none">
                <a:solidFill>
                  <a:schemeClr val="tx1"/>
                </a:solidFill>
                <a:cs typeface="Arial"/>
              </a:rPr>
              <a:t>Matching </a:t>
            </a:r>
            <a:r>
              <a:rPr lang="nl-NL" sz="2000" u="none" cap="none">
                <a:solidFill>
                  <a:schemeClr val="tx1"/>
                </a:solidFill>
                <a:cs typeface="Arial"/>
              </a:rPr>
              <a:t>– 3 – 4</a:t>
            </a:r>
            <a:endParaRPr lang="nl-NL" sz="2800" u="none" cap="none">
              <a:solidFill>
                <a:schemeClr val="tx1"/>
              </a:solidFill>
              <a:cs typeface="Arial"/>
            </a:endParaRPr>
          </a:p>
        </p:txBody>
      </p:sp>
    </p:spTree>
    <p:extLst>
      <p:ext uri="{BB962C8B-B14F-4D97-AF65-F5344CB8AC3E}">
        <p14:creationId xmlns:p14="http://schemas.microsoft.com/office/powerpoint/2010/main" val="39274861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B1591A-54B5-446F-BABF-FA5401C6BDC4}"/>
              </a:ext>
            </a:extLst>
          </p:cNvPr>
          <p:cNvSpPr>
            <a:spLocks noGrp="1"/>
          </p:cNvSpPr>
          <p:nvPr>
            <p:ph type="title"/>
          </p:nvPr>
        </p:nvSpPr>
        <p:spPr/>
        <p:txBody>
          <a:bodyPr/>
          <a:lstStyle/>
          <a:p>
            <a:r>
              <a:rPr lang="en-US" cap="none"/>
              <a:t>Evaluation on videos</a:t>
            </a:r>
            <a:endParaRPr lang="nl-BE" cap="none"/>
          </a:p>
        </p:txBody>
      </p:sp>
      <p:sp>
        <p:nvSpPr>
          <p:cNvPr id="3" name="Tijdelijke aanduiding voor inhoud 2">
            <a:extLst>
              <a:ext uri="{FF2B5EF4-FFF2-40B4-BE49-F238E27FC236}">
                <a16:creationId xmlns:a16="http://schemas.microsoft.com/office/drawing/2014/main" id="{D4D573B0-BA92-4D96-B745-85D8DABEAAEE}"/>
              </a:ext>
            </a:extLst>
          </p:cNvPr>
          <p:cNvSpPr>
            <a:spLocks noGrp="1"/>
          </p:cNvSpPr>
          <p:nvPr>
            <p:ph idx="1"/>
          </p:nvPr>
        </p:nvSpPr>
        <p:spPr/>
        <p:txBody>
          <a:bodyPr vert="horz" lIns="91440" tIns="45720" rIns="91440" bIns="45720" rtlCol="0" anchor="t">
            <a:normAutofit/>
          </a:bodyPr>
          <a:lstStyle/>
          <a:p>
            <a:pPr marL="85725" indent="0">
              <a:buNone/>
            </a:pPr>
            <a:r>
              <a:rPr lang="en-US" sz="4000"/>
              <a:t>Every 10 seconds </a:t>
            </a:r>
            <a:r>
              <a:rPr lang="en-US" sz="4000">
                <a:sym typeface="Wingdings" panose="05000000000000000000" pitchFamily="2" charset="2"/>
              </a:rPr>
              <a:t> select the highest</a:t>
            </a:r>
            <a:r>
              <a:rPr lang="en-US" sz="4000"/>
              <a:t> score</a:t>
            </a:r>
            <a:endParaRPr lang="nl-BE" sz="4000">
              <a:cs typeface="Arial"/>
            </a:endParaRPr>
          </a:p>
        </p:txBody>
      </p:sp>
      <p:sp>
        <p:nvSpPr>
          <p:cNvPr id="4" name="Tijdelijke aanduiding voor dianummer 3">
            <a:extLst>
              <a:ext uri="{FF2B5EF4-FFF2-40B4-BE49-F238E27FC236}">
                <a16:creationId xmlns:a16="http://schemas.microsoft.com/office/drawing/2014/main" id="{E6904223-4055-4475-AF48-2E7DC70616AB}"/>
              </a:ext>
            </a:extLst>
          </p:cNvPr>
          <p:cNvSpPr>
            <a:spLocks noGrp="1"/>
          </p:cNvSpPr>
          <p:nvPr>
            <p:ph type="sldNum" sz="quarter" idx="12"/>
          </p:nvPr>
        </p:nvSpPr>
        <p:spPr/>
        <p:txBody>
          <a:bodyPr/>
          <a:lstStyle/>
          <a:p>
            <a:fld id="{7AE184E0-0BD4-4705-A12B-9B71DDE63301}" type="slidenum">
              <a:rPr lang="nl-BE" noProof="0" smtClean="0"/>
              <a:t>29</a:t>
            </a:fld>
            <a:endParaRPr lang="nl-BE" noProof="0"/>
          </a:p>
        </p:txBody>
      </p:sp>
      <p:pic>
        <p:nvPicPr>
          <p:cNvPr id="5" name="Afbeelding 4">
            <a:extLst>
              <a:ext uri="{FF2B5EF4-FFF2-40B4-BE49-F238E27FC236}">
                <a16:creationId xmlns:a16="http://schemas.microsoft.com/office/drawing/2014/main" id="{EE111889-D1C5-407C-95D0-8692636576FB}"/>
              </a:ext>
            </a:extLst>
          </p:cNvPr>
          <p:cNvPicPr>
            <a:picLocks noChangeAspect="1"/>
          </p:cNvPicPr>
          <p:nvPr/>
        </p:nvPicPr>
        <p:blipFill>
          <a:blip r:embed="rId3"/>
          <a:stretch>
            <a:fillRect/>
          </a:stretch>
        </p:blipFill>
        <p:spPr>
          <a:xfrm>
            <a:off x="4192812" y="2619587"/>
            <a:ext cx="7488934" cy="5939649"/>
          </a:xfrm>
          <a:prstGeom prst="rect">
            <a:avLst/>
          </a:prstGeom>
        </p:spPr>
      </p:pic>
      <p:sp>
        <p:nvSpPr>
          <p:cNvPr id="8" name="Titel 1">
            <a:extLst>
              <a:ext uri="{FF2B5EF4-FFF2-40B4-BE49-F238E27FC236}">
                <a16:creationId xmlns:a16="http://schemas.microsoft.com/office/drawing/2014/main" id="{8EA3EA7B-56C8-495F-85B3-52FFAF996564}"/>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u="none" cap="none">
                <a:solidFill>
                  <a:schemeClr val="tx1"/>
                </a:solidFill>
                <a:cs typeface="Arial"/>
              </a:rPr>
              <a:t>1 – </a:t>
            </a:r>
            <a:r>
              <a:rPr lang="nl-NL" sz="2000" b="1" u="none" cap="none">
                <a:solidFill>
                  <a:schemeClr val="tx1"/>
                </a:solidFill>
                <a:cs typeface="Arial"/>
              </a:rPr>
              <a:t>Matching </a:t>
            </a:r>
            <a:r>
              <a:rPr lang="nl-NL" sz="2000" u="none" cap="none">
                <a:solidFill>
                  <a:schemeClr val="tx1"/>
                </a:solidFill>
                <a:cs typeface="Arial"/>
              </a:rPr>
              <a:t>– 3 – 4</a:t>
            </a:r>
            <a:endParaRPr lang="nl-NL" sz="2800" u="none" cap="none">
              <a:solidFill>
                <a:schemeClr val="tx1"/>
              </a:solidFill>
              <a:cs typeface="Arial"/>
            </a:endParaRPr>
          </a:p>
        </p:txBody>
      </p:sp>
    </p:spTree>
    <p:extLst>
      <p:ext uri="{BB962C8B-B14F-4D97-AF65-F5344CB8AC3E}">
        <p14:creationId xmlns:p14="http://schemas.microsoft.com/office/powerpoint/2010/main" val="2807040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cap="none" err="1">
                <a:cs typeface="Arial"/>
              </a:rPr>
              <a:t>Introduction</a:t>
            </a:r>
            <a:endParaRPr lang="nl-NL" err="1"/>
          </a:p>
        </p:txBody>
      </p:sp>
      <p:sp>
        <p:nvSpPr>
          <p:cNvPr id="3" name="Tijdelijke aanduiding voor inhoud 2"/>
          <p:cNvSpPr>
            <a:spLocks noGrp="1"/>
          </p:cNvSpPr>
          <p:nvPr>
            <p:ph idx="1"/>
          </p:nvPr>
        </p:nvSpPr>
        <p:spPr/>
        <p:txBody>
          <a:bodyPr vert="horz" lIns="91440" tIns="45720" rIns="91440" bIns="45720" rtlCol="0" anchor="t">
            <a:normAutofit/>
          </a:bodyPr>
          <a:lstStyle/>
          <a:p>
            <a:pPr marL="85725" indent="0">
              <a:buNone/>
            </a:pPr>
            <a:r>
              <a:rPr lang="nl-NL" sz="4000">
                <a:cs typeface="Arial"/>
              </a:rPr>
              <a:t>Technology &amp; Culture sector</a:t>
            </a:r>
            <a:endParaRPr lang="en-US" sz="4000">
              <a:cs typeface="Arial"/>
            </a:endParaRPr>
          </a:p>
          <a:p>
            <a:pPr marL="85725" indent="0">
              <a:buNone/>
            </a:pPr>
            <a:r>
              <a:rPr lang="nl-NL" sz="4000">
                <a:cs typeface="Arial"/>
              </a:rPr>
              <a:t>Museum </a:t>
            </a:r>
            <a:r>
              <a:rPr lang="nl-NL" sz="4000">
                <a:solidFill>
                  <a:srgbClr val="202124"/>
                </a:solidFill>
                <a:ea typeface="+mn-lt"/>
                <a:cs typeface="+mn-lt"/>
              </a:rPr>
              <a:t>→</a:t>
            </a:r>
            <a:r>
              <a:rPr lang="nl-NL" sz="4000">
                <a:cs typeface="Arial"/>
              </a:rPr>
              <a:t> Route tracking</a:t>
            </a:r>
          </a:p>
          <a:p>
            <a:pPr marL="85725" indent="0">
              <a:buNone/>
            </a:pPr>
            <a:r>
              <a:rPr lang="nl-NL" sz="4000">
                <a:cs typeface="Arial"/>
              </a:rPr>
              <a:t>GoPro vs. Camera</a:t>
            </a:r>
          </a:p>
          <a:p>
            <a:pPr marL="85725" indent="0">
              <a:buNone/>
            </a:pPr>
            <a:r>
              <a:rPr lang="nl-NL" sz="4000">
                <a:cs typeface="Arial"/>
              </a:rPr>
              <a:t>MSK Gent</a:t>
            </a:r>
          </a:p>
          <a:p>
            <a:pPr marL="85725" indent="0">
              <a:buNone/>
            </a:pPr>
            <a:r>
              <a:rPr lang="nl-NL" sz="4000">
                <a:cs typeface="Arial"/>
              </a:rPr>
              <a:t>3 major modules</a:t>
            </a:r>
          </a:p>
          <a:p>
            <a:pPr marL="85725" indent="0">
              <a:buNone/>
            </a:pPr>
            <a:r>
              <a:rPr lang="nl-NL" sz="4000" err="1">
                <a:cs typeface="Arial"/>
              </a:rPr>
              <a:t>OpenCV</a:t>
            </a:r>
            <a:r>
              <a:rPr lang="nl-NL" sz="4000">
                <a:cs typeface="Arial"/>
              </a:rPr>
              <a:t> - Python</a:t>
            </a:r>
          </a:p>
          <a:p>
            <a:endParaRPr lang="nl-NL">
              <a:cs typeface="Arial"/>
            </a:endParaRP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3</a:t>
            </a:fld>
            <a:endParaRPr lang="nl-BE" noProof="0"/>
          </a:p>
        </p:txBody>
      </p:sp>
      <p:pic>
        <p:nvPicPr>
          <p:cNvPr id="6" name="Afbeelding 6">
            <a:extLst>
              <a:ext uri="{FF2B5EF4-FFF2-40B4-BE49-F238E27FC236}">
                <a16:creationId xmlns:a16="http://schemas.microsoft.com/office/drawing/2014/main" id="{13D2DBBA-889A-5ABF-41D8-D668FBEB877A}"/>
              </a:ext>
            </a:extLst>
          </p:cNvPr>
          <p:cNvPicPr>
            <a:picLocks noChangeAspect="1"/>
          </p:cNvPicPr>
          <p:nvPr/>
        </p:nvPicPr>
        <p:blipFill>
          <a:blip r:embed="rId3"/>
          <a:stretch>
            <a:fillRect/>
          </a:stretch>
        </p:blipFill>
        <p:spPr>
          <a:xfrm>
            <a:off x="8298272" y="3456657"/>
            <a:ext cx="7645221" cy="5100894"/>
          </a:xfrm>
          <a:prstGeom prst="rect">
            <a:avLst/>
          </a:prstGeom>
        </p:spPr>
      </p:pic>
    </p:spTree>
    <p:extLst>
      <p:ext uri="{BB962C8B-B14F-4D97-AF65-F5344CB8AC3E}">
        <p14:creationId xmlns:p14="http://schemas.microsoft.com/office/powerpoint/2010/main" val="30916115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DF9748-FA7E-4A15-8DDE-ED6C5BD0D6DD}"/>
              </a:ext>
            </a:extLst>
          </p:cNvPr>
          <p:cNvSpPr>
            <a:spLocks noGrp="1"/>
          </p:cNvSpPr>
          <p:nvPr>
            <p:ph type="title"/>
          </p:nvPr>
        </p:nvSpPr>
        <p:spPr>
          <a:xfrm>
            <a:off x="830118" y="331220"/>
            <a:ext cx="15705282" cy="863693"/>
          </a:xfrm>
        </p:spPr>
        <p:txBody>
          <a:bodyPr/>
          <a:lstStyle/>
          <a:p>
            <a:r>
              <a:rPr lang="en-US" cap="none"/>
              <a:t>Good examples on videos</a:t>
            </a:r>
            <a:endParaRPr lang="nl-BE" cap="none"/>
          </a:p>
        </p:txBody>
      </p:sp>
      <p:sp>
        <p:nvSpPr>
          <p:cNvPr id="3" name="Tijdelijke aanduiding voor inhoud 2">
            <a:extLst>
              <a:ext uri="{FF2B5EF4-FFF2-40B4-BE49-F238E27FC236}">
                <a16:creationId xmlns:a16="http://schemas.microsoft.com/office/drawing/2014/main" id="{0086D063-E511-4624-B609-F378BB81FAF7}"/>
              </a:ext>
            </a:extLst>
          </p:cNvPr>
          <p:cNvSpPr>
            <a:spLocks noGrp="1"/>
          </p:cNvSpPr>
          <p:nvPr>
            <p:ph idx="1"/>
          </p:nvPr>
        </p:nvSpPr>
        <p:spPr/>
        <p:txBody>
          <a:bodyPr/>
          <a:lstStyle/>
          <a:p>
            <a:endParaRPr lang="nl-BE"/>
          </a:p>
        </p:txBody>
      </p:sp>
      <p:sp>
        <p:nvSpPr>
          <p:cNvPr id="4" name="Tijdelijke aanduiding voor dianummer 3">
            <a:extLst>
              <a:ext uri="{FF2B5EF4-FFF2-40B4-BE49-F238E27FC236}">
                <a16:creationId xmlns:a16="http://schemas.microsoft.com/office/drawing/2014/main" id="{7F70E3EC-4F9B-4713-8E07-6579C452D7ED}"/>
              </a:ext>
            </a:extLst>
          </p:cNvPr>
          <p:cNvSpPr>
            <a:spLocks noGrp="1"/>
          </p:cNvSpPr>
          <p:nvPr>
            <p:ph type="sldNum" sz="quarter" idx="12"/>
          </p:nvPr>
        </p:nvSpPr>
        <p:spPr/>
        <p:txBody>
          <a:bodyPr/>
          <a:lstStyle/>
          <a:p>
            <a:fld id="{7AE184E0-0BD4-4705-A12B-9B71DDE63301}" type="slidenum">
              <a:rPr lang="nl-BE" noProof="0" smtClean="0"/>
              <a:t>30</a:t>
            </a:fld>
            <a:endParaRPr lang="nl-BE" noProof="0"/>
          </a:p>
        </p:txBody>
      </p:sp>
      <p:pic>
        <p:nvPicPr>
          <p:cNvPr id="5" name="Afbeelding 4">
            <a:extLst>
              <a:ext uri="{FF2B5EF4-FFF2-40B4-BE49-F238E27FC236}">
                <a16:creationId xmlns:a16="http://schemas.microsoft.com/office/drawing/2014/main" id="{5D386245-8AD4-4110-8F8A-8B41C1C1F0C5}"/>
              </a:ext>
            </a:extLst>
          </p:cNvPr>
          <p:cNvPicPr>
            <a:picLocks noChangeAspect="1"/>
          </p:cNvPicPr>
          <p:nvPr/>
        </p:nvPicPr>
        <p:blipFill>
          <a:blip r:embed="rId3"/>
          <a:stretch>
            <a:fillRect/>
          </a:stretch>
        </p:blipFill>
        <p:spPr>
          <a:xfrm>
            <a:off x="1497547" y="1681142"/>
            <a:ext cx="6934251" cy="5476915"/>
          </a:xfrm>
          <a:prstGeom prst="rect">
            <a:avLst/>
          </a:prstGeom>
        </p:spPr>
      </p:pic>
      <p:pic>
        <p:nvPicPr>
          <p:cNvPr id="7" name="Afbeelding 6">
            <a:extLst>
              <a:ext uri="{FF2B5EF4-FFF2-40B4-BE49-F238E27FC236}">
                <a16:creationId xmlns:a16="http://schemas.microsoft.com/office/drawing/2014/main" id="{C98EF565-C779-4460-B3D0-B76F0541421C}"/>
              </a:ext>
            </a:extLst>
          </p:cNvPr>
          <p:cNvPicPr>
            <a:picLocks noChangeAspect="1"/>
          </p:cNvPicPr>
          <p:nvPr/>
        </p:nvPicPr>
        <p:blipFill>
          <a:blip r:embed="rId4"/>
          <a:stretch>
            <a:fillRect/>
          </a:stretch>
        </p:blipFill>
        <p:spPr>
          <a:xfrm>
            <a:off x="8897352" y="1671617"/>
            <a:ext cx="6943776" cy="5486440"/>
          </a:xfrm>
          <a:prstGeom prst="rect">
            <a:avLst/>
          </a:prstGeom>
        </p:spPr>
      </p:pic>
      <p:sp>
        <p:nvSpPr>
          <p:cNvPr id="8" name="Titel 1">
            <a:extLst>
              <a:ext uri="{FF2B5EF4-FFF2-40B4-BE49-F238E27FC236}">
                <a16:creationId xmlns:a16="http://schemas.microsoft.com/office/drawing/2014/main" id="{BB64CDB6-0962-9CAB-C0FC-01C21005D601}"/>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u="none" cap="none">
                <a:solidFill>
                  <a:schemeClr val="tx1"/>
                </a:solidFill>
                <a:cs typeface="Arial"/>
              </a:rPr>
              <a:t>1 – </a:t>
            </a:r>
            <a:r>
              <a:rPr lang="nl-NL" sz="2000" b="1" u="none" cap="none">
                <a:solidFill>
                  <a:schemeClr val="tx1"/>
                </a:solidFill>
                <a:cs typeface="Arial"/>
              </a:rPr>
              <a:t>Matching </a:t>
            </a:r>
            <a:r>
              <a:rPr lang="nl-NL" sz="2000" u="none" cap="none">
                <a:solidFill>
                  <a:schemeClr val="tx1"/>
                </a:solidFill>
                <a:cs typeface="Arial"/>
              </a:rPr>
              <a:t>– 3 – 4</a:t>
            </a:r>
            <a:endParaRPr lang="nl-NL" sz="2800" u="none" cap="none">
              <a:solidFill>
                <a:schemeClr val="tx1"/>
              </a:solidFill>
              <a:cs typeface="Arial"/>
            </a:endParaRPr>
          </a:p>
        </p:txBody>
      </p:sp>
    </p:spTree>
    <p:extLst>
      <p:ext uri="{BB962C8B-B14F-4D97-AF65-F5344CB8AC3E}">
        <p14:creationId xmlns:p14="http://schemas.microsoft.com/office/powerpoint/2010/main" val="17742851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110B32-1837-4CD0-BD2B-B8F529C502C6}"/>
              </a:ext>
            </a:extLst>
          </p:cNvPr>
          <p:cNvSpPr>
            <a:spLocks noGrp="1"/>
          </p:cNvSpPr>
          <p:nvPr>
            <p:ph type="title"/>
          </p:nvPr>
        </p:nvSpPr>
        <p:spPr>
          <a:xfrm>
            <a:off x="830118" y="331220"/>
            <a:ext cx="15705282" cy="863693"/>
          </a:xfrm>
        </p:spPr>
        <p:txBody>
          <a:bodyPr/>
          <a:lstStyle/>
          <a:p>
            <a:r>
              <a:rPr lang="en-US" cap="none"/>
              <a:t>Bad examples on videos</a:t>
            </a:r>
            <a:endParaRPr lang="nl-BE" cap="none"/>
          </a:p>
        </p:txBody>
      </p:sp>
      <p:pic>
        <p:nvPicPr>
          <p:cNvPr id="5" name="Tijdelijke aanduiding voor inhoud 4">
            <a:extLst>
              <a:ext uri="{FF2B5EF4-FFF2-40B4-BE49-F238E27FC236}">
                <a16:creationId xmlns:a16="http://schemas.microsoft.com/office/drawing/2014/main" id="{14352A30-8C6B-4D21-B0D0-A3BF956AB133}"/>
              </a:ext>
            </a:extLst>
          </p:cNvPr>
          <p:cNvPicPr>
            <a:picLocks noGrp="1" noChangeAspect="1"/>
          </p:cNvPicPr>
          <p:nvPr>
            <p:ph idx="1"/>
          </p:nvPr>
        </p:nvPicPr>
        <p:blipFill>
          <a:blip r:embed="rId3"/>
          <a:stretch>
            <a:fillRect/>
          </a:stretch>
        </p:blipFill>
        <p:spPr>
          <a:xfrm>
            <a:off x="1541110" y="1271941"/>
            <a:ext cx="6934251" cy="5410240"/>
          </a:xfrm>
          <a:prstGeom prst="rect">
            <a:avLst/>
          </a:prstGeom>
        </p:spPr>
      </p:pic>
      <p:sp>
        <p:nvSpPr>
          <p:cNvPr id="4" name="Tijdelijke aanduiding voor dianummer 3">
            <a:extLst>
              <a:ext uri="{FF2B5EF4-FFF2-40B4-BE49-F238E27FC236}">
                <a16:creationId xmlns:a16="http://schemas.microsoft.com/office/drawing/2014/main" id="{52D1A875-0047-4B1A-AF51-9A2BF5DEDBF2}"/>
              </a:ext>
            </a:extLst>
          </p:cNvPr>
          <p:cNvSpPr>
            <a:spLocks noGrp="1"/>
          </p:cNvSpPr>
          <p:nvPr>
            <p:ph type="sldNum" sz="quarter" idx="12"/>
          </p:nvPr>
        </p:nvSpPr>
        <p:spPr/>
        <p:txBody>
          <a:bodyPr/>
          <a:lstStyle/>
          <a:p>
            <a:fld id="{7AE184E0-0BD4-4705-A12B-9B71DDE63301}" type="slidenum">
              <a:rPr lang="nl-BE" noProof="0" smtClean="0"/>
              <a:t>31</a:t>
            </a:fld>
            <a:endParaRPr lang="nl-BE" noProof="0"/>
          </a:p>
        </p:txBody>
      </p:sp>
      <p:pic>
        <p:nvPicPr>
          <p:cNvPr id="6" name="Afbeelding 5">
            <a:extLst>
              <a:ext uri="{FF2B5EF4-FFF2-40B4-BE49-F238E27FC236}">
                <a16:creationId xmlns:a16="http://schemas.microsoft.com/office/drawing/2014/main" id="{97B1D236-E1D7-4639-BACD-5D047181F73E}"/>
              </a:ext>
            </a:extLst>
          </p:cNvPr>
          <p:cNvPicPr>
            <a:picLocks noChangeAspect="1"/>
          </p:cNvPicPr>
          <p:nvPr/>
        </p:nvPicPr>
        <p:blipFill>
          <a:blip r:embed="rId4"/>
          <a:stretch>
            <a:fillRect/>
          </a:stretch>
        </p:blipFill>
        <p:spPr>
          <a:xfrm>
            <a:off x="9712859" y="1432930"/>
            <a:ext cx="7136305" cy="5662184"/>
          </a:xfrm>
          <a:prstGeom prst="rect">
            <a:avLst/>
          </a:prstGeom>
        </p:spPr>
      </p:pic>
      <p:sp>
        <p:nvSpPr>
          <p:cNvPr id="7" name="Titel 1">
            <a:extLst>
              <a:ext uri="{FF2B5EF4-FFF2-40B4-BE49-F238E27FC236}">
                <a16:creationId xmlns:a16="http://schemas.microsoft.com/office/drawing/2014/main" id="{AB62474D-0C0D-CCDB-6FB9-F38181801F73}"/>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u="none" cap="none">
                <a:solidFill>
                  <a:schemeClr val="tx1"/>
                </a:solidFill>
                <a:cs typeface="Arial"/>
              </a:rPr>
              <a:t>1 – </a:t>
            </a:r>
            <a:r>
              <a:rPr lang="nl-NL" sz="2000" b="1" u="none" cap="none">
                <a:solidFill>
                  <a:schemeClr val="tx1"/>
                </a:solidFill>
                <a:cs typeface="Arial"/>
              </a:rPr>
              <a:t>Matching </a:t>
            </a:r>
            <a:r>
              <a:rPr lang="nl-NL" sz="2000" u="none" cap="none">
                <a:solidFill>
                  <a:schemeClr val="tx1"/>
                </a:solidFill>
                <a:cs typeface="Arial"/>
              </a:rPr>
              <a:t>– 3 – 4</a:t>
            </a:r>
            <a:endParaRPr lang="nl-NL" sz="2800" u="none" cap="none">
              <a:solidFill>
                <a:schemeClr val="tx1"/>
              </a:solidFill>
              <a:cs typeface="Arial"/>
            </a:endParaRPr>
          </a:p>
        </p:txBody>
      </p:sp>
    </p:spTree>
    <p:extLst>
      <p:ext uri="{BB962C8B-B14F-4D97-AF65-F5344CB8AC3E}">
        <p14:creationId xmlns:p14="http://schemas.microsoft.com/office/powerpoint/2010/main" val="13586035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0C4863A-1167-4E4B-9D53-C19B9FC304E3}"/>
              </a:ext>
            </a:extLst>
          </p:cNvPr>
          <p:cNvSpPr>
            <a:spLocks noGrp="1"/>
          </p:cNvSpPr>
          <p:nvPr>
            <p:ph type="ctrTitle"/>
          </p:nvPr>
        </p:nvSpPr>
        <p:spPr/>
        <p:txBody>
          <a:bodyPr/>
          <a:lstStyle/>
          <a:p>
            <a:r>
              <a:rPr lang="en-US" cap="none"/>
              <a:t>Localization</a:t>
            </a:r>
            <a:endParaRPr lang="nl-BE"/>
          </a:p>
        </p:txBody>
      </p:sp>
      <p:sp>
        <p:nvSpPr>
          <p:cNvPr id="3" name="Tijdelijke aanduiding voor dianummer 2">
            <a:extLst>
              <a:ext uri="{FF2B5EF4-FFF2-40B4-BE49-F238E27FC236}">
                <a16:creationId xmlns:a16="http://schemas.microsoft.com/office/drawing/2014/main" id="{8DE0602E-31F3-4B0A-A50B-7CFA2913648D}"/>
              </a:ext>
            </a:extLst>
          </p:cNvPr>
          <p:cNvSpPr>
            <a:spLocks noGrp="1"/>
          </p:cNvSpPr>
          <p:nvPr>
            <p:ph type="sldNum" sz="quarter" idx="4"/>
          </p:nvPr>
        </p:nvSpPr>
        <p:spPr/>
        <p:txBody>
          <a:bodyPr/>
          <a:lstStyle/>
          <a:p>
            <a:fld id="{7AE184E0-0BD4-4705-A12B-9B71DDE63301}" type="slidenum">
              <a:rPr lang="nl-BE" noProof="0" smtClean="0"/>
              <a:pPr/>
              <a:t>32</a:t>
            </a:fld>
            <a:endParaRPr lang="nl-BE" noProof="0"/>
          </a:p>
        </p:txBody>
      </p:sp>
    </p:spTree>
    <p:extLst>
      <p:ext uri="{BB962C8B-B14F-4D97-AF65-F5344CB8AC3E}">
        <p14:creationId xmlns:p14="http://schemas.microsoft.com/office/powerpoint/2010/main" val="11036244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16915" y="423644"/>
            <a:ext cx="15705282" cy="863693"/>
          </a:xfrm>
        </p:spPr>
        <p:txBody>
          <a:bodyPr anchor="t">
            <a:normAutofit/>
          </a:bodyPr>
          <a:lstStyle/>
          <a:p>
            <a:r>
              <a:rPr lang="nl-NL" cap="none" err="1"/>
              <a:t>Hidden</a:t>
            </a:r>
            <a:r>
              <a:rPr lang="nl-NL" cap="none"/>
              <a:t> </a:t>
            </a:r>
            <a:r>
              <a:rPr lang="nl-NL" cap="none" err="1"/>
              <a:t>markov</a:t>
            </a:r>
            <a:r>
              <a:rPr lang="nl-NL" cap="none"/>
              <a:t> model</a:t>
            </a:r>
          </a:p>
        </p:txBody>
      </p:sp>
      <p:pic>
        <p:nvPicPr>
          <p:cNvPr id="6" name="Content Placeholder 5" descr="A picture containing art&#10;&#10;Description automatically generated">
            <a:extLst>
              <a:ext uri="{FF2B5EF4-FFF2-40B4-BE49-F238E27FC236}">
                <a16:creationId xmlns:a16="http://schemas.microsoft.com/office/drawing/2014/main" id="{CDCBAA86-B9B8-CFE8-C634-0B47C6C66999}"/>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p:blipFill>
        <p:spPr>
          <a:xfrm>
            <a:off x="8183163" y="2576746"/>
            <a:ext cx="9068512" cy="3831445"/>
          </a:xfrm>
          <a:noFill/>
        </p:spPr>
      </p:pic>
      <p:sp>
        <p:nvSpPr>
          <p:cNvPr id="4" name="Tijdelijke aanduiding voor dianummer 3"/>
          <p:cNvSpPr>
            <a:spLocks noGrp="1"/>
          </p:cNvSpPr>
          <p:nvPr>
            <p:ph type="sldNum" sz="quarter" idx="4"/>
          </p:nvPr>
        </p:nvSpPr>
        <p:spPr>
          <a:xfrm>
            <a:off x="15590520" y="8948703"/>
            <a:ext cx="921880" cy="519289"/>
          </a:xfrm>
        </p:spPr>
        <p:txBody>
          <a:bodyPr anchor="ctr">
            <a:normAutofit/>
          </a:bodyPr>
          <a:lstStyle/>
          <a:p>
            <a:pPr>
              <a:spcAft>
                <a:spcPts val="600"/>
              </a:spcAft>
            </a:pPr>
            <a:fld id="{7AE184E0-0BD4-4705-A12B-9B71DDE63301}" type="slidenum">
              <a:rPr lang="nl-BE" noProof="0" smtClean="0"/>
              <a:pPr>
                <a:spcAft>
                  <a:spcPts val="600"/>
                </a:spcAft>
              </a:pPr>
              <a:t>33</a:t>
            </a:fld>
            <a:endParaRPr lang="nl-BE" noProof="0"/>
          </a:p>
        </p:txBody>
      </p:sp>
      <p:sp>
        <p:nvSpPr>
          <p:cNvPr id="11" name="Content Placeholder 4">
            <a:extLst>
              <a:ext uri="{FF2B5EF4-FFF2-40B4-BE49-F238E27FC236}">
                <a16:creationId xmlns:a16="http://schemas.microsoft.com/office/drawing/2014/main" id="{F7299389-6231-D2E5-A80B-4EDFB996C502}"/>
              </a:ext>
            </a:extLst>
          </p:cNvPr>
          <p:cNvSpPr>
            <a:spLocks noGrp="1"/>
          </p:cNvSpPr>
          <p:nvPr>
            <p:ph idx="1"/>
          </p:nvPr>
        </p:nvSpPr>
        <p:spPr>
          <a:xfrm>
            <a:off x="391877" y="1605182"/>
            <a:ext cx="8442000" cy="6696000"/>
          </a:xfrm>
        </p:spPr>
        <p:txBody>
          <a:bodyPr vert="horz" lIns="91440" tIns="45720" rIns="91440" bIns="45720" rtlCol="0" anchor="t">
            <a:normAutofit/>
          </a:bodyPr>
          <a:lstStyle/>
          <a:p>
            <a:pPr marL="85725" indent="0">
              <a:buNone/>
            </a:pPr>
            <a:r>
              <a:rPr lang="en-US" sz="3200"/>
              <a:t>Underlying Markov model is unknown</a:t>
            </a:r>
            <a:endParaRPr lang="en-US"/>
          </a:p>
          <a:p>
            <a:pPr marL="85725" indent="0">
              <a:buNone/>
            </a:pPr>
            <a:endParaRPr lang="en-US" sz="3200"/>
          </a:p>
          <a:p>
            <a:pPr marL="85725" indent="0">
              <a:buNone/>
            </a:pPr>
            <a:r>
              <a:rPr lang="en-US" sz="3200"/>
              <a:t>Observations influenced by states</a:t>
            </a:r>
          </a:p>
          <a:p>
            <a:pPr marL="85725" indent="0">
              <a:buNone/>
            </a:pPr>
            <a:endParaRPr lang="en-US" sz="3200"/>
          </a:p>
          <a:p>
            <a:pPr marL="85725" indent="0">
              <a:buNone/>
            </a:pPr>
            <a:r>
              <a:rPr lang="en-US" sz="3200"/>
              <a:t>Unobservable hidden states </a:t>
            </a:r>
            <a:r>
              <a:rPr lang="en-US" sz="3200">
                <a:sym typeface="Wingdings" panose="05000000000000000000" pitchFamily="2" charset="2"/>
              </a:rPr>
              <a:t></a:t>
            </a:r>
            <a:r>
              <a:rPr lang="en-US" sz="3200"/>
              <a:t> halls</a:t>
            </a:r>
            <a:endParaRPr lang="en-US" sz="3200">
              <a:cs typeface="Arial"/>
            </a:endParaRPr>
          </a:p>
          <a:p>
            <a:pPr marL="85725" indent="0">
              <a:buNone/>
            </a:pPr>
            <a:endParaRPr lang="en-US" sz="3200"/>
          </a:p>
          <a:p>
            <a:pPr marL="85725" indent="0">
              <a:buNone/>
            </a:pPr>
            <a:r>
              <a:rPr lang="en-US" sz="3200"/>
              <a:t>Observable process </a:t>
            </a:r>
            <a:r>
              <a:rPr lang="en-US" sz="3200">
                <a:sym typeface="Wingdings" panose="05000000000000000000" pitchFamily="2" charset="2"/>
              </a:rPr>
              <a:t> matching score with corresponding database image</a:t>
            </a:r>
            <a:endParaRPr lang="en-US" sz="3200">
              <a:cs typeface="Arial"/>
            </a:endParaRPr>
          </a:p>
        </p:txBody>
      </p:sp>
      <p:sp>
        <p:nvSpPr>
          <p:cNvPr id="5" name="Titel 1">
            <a:extLst>
              <a:ext uri="{FF2B5EF4-FFF2-40B4-BE49-F238E27FC236}">
                <a16:creationId xmlns:a16="http://schemas.microsoft.com/office/drawing/2014/main" id="{8CC4FA15-933C-8C9A-3E41-4C9AD7931694}"/>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u="none" cap="none">
                <a:solidFill>
                  <a:schemeClr val="tx1"/>
                </a:solidFill>
                <a:cs typeface="Arial"/>
              </a:rPr>
              <a:t>1 – 2</a:t>
            </a:r>
            <a:r>
              <a:rPr lang="nl-NL" sz="2000" b="1" u="none" cap="none">
                <a:solidFill>
                  <a:schemeClr val="tx1"/>
                </a:solidFill>
                <a:cs typeface="Arial"/>
              </a:rPr>
              <a:t> </a:t>
            </a:r>
            <a:r>
              <a:rPr lang="nl-NL" sz="2000" u="none" cap="none">
                <a:solidFill>
                  <a:schemeClr val="tx1"/>
                </a:solidFill>
                <a:cs typeface="Arial"/>
              </a:rPr>
              <a:t>– </a:t>
            </a:r>
            <a:r>
              <a:rPr lang="nl-NL" sz="2000" b="1" u="none" cap="none" err="1">
                <a:solidFill>
                  <a:schemeClr val="tx1"/>
                </a:solidFill>
                <a:cs typeface="Arial"/>
              </a:rPr>
              <a:t>Localization</a:t>
            </a:r>
            <a:r>
              <a:rPr lang="nl-NL" sz="2000" b="1" u="none" cap="none">
                <a:solidFill>
                  <a:schemeClr val="tx1"/>
                </a:solidFill>
                <a:cs typeface="Arial"/>
              </a:rPr>
              <a:t> </a:t>
            </a:r>
            <a:r>
              <a:rPr lang="nl-NL" sz="2000" u="none" cap="none">
                <a:solidFill>
                  <a:schemeClr val="tx1"/>
                </a:solidFill>
                <a:cs typeface="Arial"/>
              </a:rPr>
              <a:t>– 4</a:t>
            </a:r>
            <a:endParaRPr lang="nl-NL" sz="2800" u="none" cap="none">
              <a:solidFill>
                <a:schemeClr val="tx1"/>
              </a:solidFill>
              <a:cs typeface="Arial"/>
            </a:endParaRPr>
          </a:p>
        </p:txBody>
      </p:sp>
    </p:spTree>
    <p:extLst>
      <p:ext uri="{BB962C8B-B14F-4D97-AF65-F5344CB8AC3E}">
        <p14:creationId xmlns:p14="http://schemas.microsoft.com/office/powerpoint/2010/main" val="30667992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0118" y="252000"/>
            <a:ext cx="15705282" cy="863693"/>
          </a:xfrm>
        </p:spPr>
        <p:txBody>
          <a:bodyPr anchor="t">
            <a:normAutofit/>
          </a:bodyPr>
          <a:lstStyle/>
          <a:p>
            <a:r>
              <a:rPr lang="nl-NL" cap="none" err="1"/>
              <a:t>Transition</a:t>
            </a:r>
            <a:r>
              <a:rPr lang="nl-NL" cap="none"/>
              <a:t> matrix</a:t>
            </a:r>
          </a:p>
        </p:txBody>
      </p:sp>
      <p:sp>
        <p:nvSpPr>
          <p:cNvPr id="4" name="Tijdelijke aanduiding voor dianummer 3"/>
          <p:cNvSpPr>
            <a:spLocks noGrp="1"/>
          </p:cNvSpPr>
          <p:nvPr>
            <p:ph type="sldNum" sz="quarter" idx="4"/>
          </p:nvPr>
        </p:nvSpPr>
        <p:spPr>
          <a:xfrm>
            <a:off x="15590520" y="8948703"/>
            <a:ext cx="921880" cy="519289"/>
          </a:xfrm>
        </p:spPr>
        <p:txBody>
          <a:bodyPr anchor="ctr">
            <a:normAutofit/>
          </a:bodyPr>
          <a:lstStyle/>
          <a:p>
            <a:pPr>
              <a:spcAft>
                <a:spcPts val="600"/>
              </a:spcAft>
            </a:pPr>
            <a:fld id="{7AE184E0-0BD4-4705-A12B-9B71DDE63301}" type="slidenum">
              <a:rPr lang="nl-BE" noProof="0" smtClean="0"/>
              <a:pPr>
                <a:spcAft>
                  <a:spcPts val="600"/>
                </a:spcAft>
              </a:pPr>
              <a:t>34</a:t>
            </a:fld>
            <a:endParaRPr lang="nl-BE" noProof="0"/>
          </a:p>
        </p:txBody>
      </p:sp>
      <p:sp>
        <p:nvSpPr>
          <p:cNvPr id="11" name="Content Placeholder 4">
            <a:extLst>
              <a:ext uri="{FF2B5EF4-FFF2-40B4-BE49-F238E27FC236}">
                <a16:creationId xmlns:a16="http://schemas.microsoft.com/office/drawing/2014/main" id="{F7299389-6231-D2E5-A80B-4EDFB996C502}"/>
              </a:ext>
            </a:extLst>
          </p:cNvPr>
          <p:cNvSpPr>
            <a:spLocks noGrp="1"/>
          </p:cNvSpPr>
          <p:nvPr>
            <p:ph idx="1"/>
          </p:nvPr>
        </p:nvSpPr>
        <p:spPr>
          <a:xfrm>
            <a:off x="391877" y="1605182"/>
            <a:ext cx="8442000" cy="6696000"/>
          </a:xfrm>
        </p:spPr>
        <p:txBody>
          <a:bodyPr vert="horz" lIns="91440" tIns="45720" rIns="91440" bIns="45720" rtlCol="0" anchor="t">
            <a:normAutofit/>
          </a:bodyPr>
          <a:lstStyle/>
          <a:p>
            <a:pPr marL="85725" indent="0">
              <a:buNone/>
            </a:pPr>
            <a:r>
              <a:rPr lang="en-US" sz="3200"/>
              <a:t>Chances of traversal </a:t>
            </a:r>
            <a:endParaRPr lang="en-US"/>
          </a:p>
          <a:p>
            <a:pPr marL="85725" indent="0">
              <a:buNone/>
            </a:pPr>
            <a:endParaRPr lang="en-US" sz="3200">
              <a:cs typeface="Arial"/>
            </a:endParaRPr>
          </a:p>
          <a:p>
            <a:pPr marL="85725" indent="0">
              <a:buNone/>
            </a:pPr>
            <a:r>
              <a:rPr lang="en-US" sz="3200"/>
              <a:t>Transition to next state only depending on current state (Markov property)</a:t>
            </a:r>
            <a:endParaRPr lang="en-US" sz="3200">
              <a:cs typeface="Arial"/>
            </a:endParaRPr>
          </a:p>
          <a:p>
            <a:pPr marL="85725" indent="0">
              <a:buNone/>
            </a:pPr>
            <a:endParaRPr lang="en-US" sz="3200">
              <a:cs typeface="Arial"/>
            </a:endParaRPr>
          </a:p>
          <a:p>
            <a:pPr marL="85725" indent="0">
              <a:buNone/>
            </a:pPr>
            <a:r>
              <a:rPr lang="en-US" sz="3200"/>
              <a:t>Hall-independent model </a:t>
            </a:r>
            <a:endParaRPr lang="en-US" sz="3200">
              <a:cs typeface="Arial"/>
            </a:endParaRPr>
          </a:p>
          <a:p>
            <a:pPr marL="85725" indent="0">
              <a:buNone/>
            </a:pPr>
            <a:endParaRPr lang="en-US" sz="3200">
              <a:cs typeface="Arial"/>
            </a:endParaRPr>
          </a:p>
          <a:p>
            <a:pPr marL="85725" indent="0">
              <a:buNone/>
            </a:pPr>
            <a:r>
              <a:rPr lang="en-US" sz="3200" err="1"/>
              <a:t>NxN</a:t>
            </a:r>
            <a:r>
              <a:rPr lang="en-US" sz="3200"/>
              <a:t> matrix of moving likelihoods</a:t>
            </a:r>
            <a:endParaRPr lang="en-US" sz="3200">
              <a:cs typeface="Arial"/>
            </a:endParaRPr>
          </a:p>
          <a:p>
            <a:pPr marL="85725" indent="0">
              <a:buNone/>
            </a:pPr>
            <a:endParaRPr lang="en-US" sz="3200"/>
          </a:p>
        </p:txBody>
      </p:sp>
      <p:pic>
        <p:nvPicPr>
          <p:cNvPr id="8" name="Picture 7" descr="A picture containing diagram, circle, sketch, line&#10;&#10;Description automatically generated">
            <a:extLst>
              <a:ext uri="{FF2B5EF4-FFF2-40B4-BE49-F238E27FC236}">
                <a16:creationId xmlns:a16="http://schemas.microsoft.com/office/drawing/2014/main" id="{CF38A8F0-93F9-4AEB-2F83-C7E37F418C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8445" y="821634"/>
            <a:ext cx="7708123" cy="4161183"/>
          </a:xfrm>
          <a:prstGeom prst="rect">
            <a:avLst/>
          </a:prstGeom>
        </p:spPr>
      </p:pic>
      <p:pic>
        <p:nvPicPr>
          <p:cNvPr id="10" name="Picture 9" descr="A picture containing text, screenshot, font, number&#10;&#10;Description automatically generated">
            <a:extLst>
              <a:ext uri="{FF2B5EF4-FFF2-40B4-BE49-F238E27FC236}">
                <a16:creationId xmlns:a16="http://schemas.microsoft.com/office/drawing/2014/main" id="{E58F94C0-9F6C-9616-E7E9-CD580D10A30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275856" y="5286174"/>
            <a:ext cx="2931553" cy="3295707"/>
          </a:xfrm>
          <a:prstGeom prst="rect">
            <a:avLst/>
          </a:prstGeom>
        </p:spPr>
      </p:pic>
      <p:pic>
        <p:nvPicPr>
          <p:cNvPr id="13" name="Picture 12">
            <a:extLst>
              <a:ext uri="{FF2B5EF4-FFF2-40B4-BE49-F238E27FC236}">
                <a16:creationId xmlns:a16="http://schemas.microsoft.com/office/drawing/2014/main" id="{BCCD673C-02A3-2B5E-000B-428560102E88}"/>
              </a:ext>
            </a:extLst>
          </p:cNvPr>
          <p:cNvPicPr>
            <a:picLocks noChangeAspect="1"/>
          </p:cNvPicPr>
          <p:nvPr/>
        </p:nvPicPr>
        <p:blipFill>
          <a:blip r:embed="rId5"/>
          <a:stretch>
            <a:fillRect/>
          </a:stretch>
        </p:blipFill>
        <p:spPr>
          <a:xfrm>
            <a:off x="9305781" y="5994869"/>
            <a:ext cx="3498171" cy="2166777"/>
          </a:xfrm>
          <a:prstGeom prst="rect">
            <a:avLst/>
          </a:prstGeom>
        </p:spPr>
      </p:pic>
      <p:pic>
        <p:nvPicPr>
          <p:cNvPr id="15" name="Picture 14" descr="A picture containing diagram, sketch, technical drawing, plan&#10;&#10;Description automatically generated">
            <a:extLst>
              <a:ext uri="{FF2B5EF4-FFF2-40B4-BE49-F238E27FC236}">
                <a16:creationId xmlns:a16="http://schemas.microsoft.com/office/drawing/2014/main" id="{9ADE4B6E-2C12-4D81-D513-2BBA0409A7D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6906" y="6934027"/>
            <a:ext cx="1719654" cy="1227619"/>
          </a:xfrm>
          <a:prstGeom prst="rect">
            <a:avLst/>
          </a:prstGeom>
        </p:spPr>
      </p:pic>
      <p:pic>
        <p:nvPicPr>
          <p:cNvPr id="6" name="Picture 5">
            <a:extLst>
              <a:ext uri="{FF2B5EF4-FFF2-40B4-BE49-F238E27FC236}">
                <a16:creationId xmlns:a16="http://schemas.microsoft.com/office/drawing/2014/main" id="{3449AE31-AC9F-B505-A8AC-521B0286D3DA}"/>
              </a:ext>
            </a:extLst>
          </p:cNvPr>
          <p:cNvPicPr>
            <a:picLocks noChangeAspect="1"/>
          </p:cNvPicPr>
          <p:nvPr/>
        </p:nvPicPr>
        <p:blipFill>
          <a:blip r:embed="rId7"/>
          <a:stretch>
            <a:fillRect/>
          </a:stretch>
        </p:blipFill>
        <p:spPr>
          <a:xfrm>
            <a:off x="13989724" y="6444364"/>
            <a:ext cx="421845" cy="428685"/>
          </a:xfrm>
          <a:prstGeom prst="rect">
            <a:avLst/>
          </a:prstGeom>
        </p:spPr>
      </p:pic>
      <p:sp>
        <p:nvSpPr>
          <p:cNvPr id="3" name="TextBox 2">
            <a:extLst>
              <a:ext uri="{FF2B5EF4-FFF2-40B4-BE49-F238E27FC236}">
                <a16:creationId xmlns:a16="http://schemas.microsoft.com/office/drawing/2014/main" id="{1C2052A0-27A2-F68C-CF36-D447CA89AFD6}"/>
              </a:ext>
            </a:extLst>
          </p:cNvPr>
          <p:cNvSpPr txBox="1"/>
          <p:nvPr/>
        </p:nvSpPr>
        <p:spPr>
          <a:xfrm>
            <a:off x="13989724" y="6525349"/>
            <a:ext cx="1305169" cy="293607"/>
          </a:xfrm>
          <a:prstGeom prst="rect">
            <a:avLst/>
          </a:prstGeom>
          <a:noFill/>
        </p:spPr>
        <p:txBody>
          <a:bodyPr wrap="square" rtlCol="0">
            <a:spAutoFit/>
          </a:bodyPr>
          <a:lstStyle/>
          <a:p>
            <a:pPr algn="l">
              <a:lnSpc>
                <a:spcPct val="120000"/>
              </a:lnSpc>
            </a:pPr>
            <a:r>
              <a:rPr lang="en-US" sz="1200"/>
              <a:t>0.075</a:t>
            </a:r>
          </a:p>
        </p:txBody>
      </p:sp>
      <p:sp>
        <p:nvSpPr>
          <p:cNvPr id="7" name="Titel 1">
            <a:extLst>
              <a:ext uri="{FF2B5EF4-FFF2-40B4-BE49-F238E27FC236}">
                <a16:creationId xmlns:a16="http://schemas.microsoft.com/office/drawing/2014/main" id="{3D9908FE-4B3E-579E-F57A-FC36B5884016}"/>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u="none" cap="none">
                <a:solidFill>
                  <a:schemeClr val="tx1"/>
                </a:solidFill>
                <a:cs typeface="Arial"/>
              </a:rPr>
              <a:t>1 – 2</a:t>
            </a:r>
            <a:r>
              <a:rPr lang="nl-NL" sz="2000" b="1" u="none" cap="none">
                <a:solidFill>
                  <a:schemeClr val="tx1"/>
                </a:solidFill>
                <a:cs typeface="Arial"/>
              </a:rPr>
              <a:t> </a:t>
            </a:r>
            <a:r>
              <a:rPr lang="nl-NL" sz="2000" u="none" cap="none">
                <a:solidFill>
                  <a:schemeClr val="tx1"/>
                </a:solidFill>
                <a:cs typeface="Arial"/>
              </a:rPr>
              <a:t>– </a:t>
            </a:r>
            <a:r>
              <a:rPr lang="nl-NL" sz="2000" b="1" u="none" cap="none" err="1">
                <a:solidFill>
                  <a:schemeClr val="tx1"/>
                </a:solidFill>
                <a:cs typeface="Arial"/>
              </a:rPr>
              <a:t>Localization</a:t>
            </a:r>
            <a:r>
              <a:rPr lang="nl-NL" sz="2000" b="1" u="none" cap="none">
                <a:solidFill>
                  <a:schemeClr val="tx1"/>
                </a:solidFill>
                <a:cs typeface="Arial"/>
              </a:rPr>
              <a:t> </a:t>
            </a:r>
            <a:r>
              <a:rPr lang="nl-NL" sz="2000" u="none" cap="none">
                <a:solidFill>
                  <a:schemeClr val="tx1"/>
                </a:solidFill>
                <a:cs typeface="Arial"/>
              </a:rPr>
              <a:t>– 4</a:t>
            </a:r>
            <a:endParaRPr lang="nl-NL" sz="2800" u="none" cap="none">
              <a:solidFill>
                <a:schemeClr val="tx1"/>
              </a:solidFill>
              <a:cs typeface="Arial"/>
            </a:endParaRPr>
          </a:p>
        </p:txBody>
      </p:sp>
    </p:spTree>
    <p:extLst>
      <p:ext uri="{BB962C8B-B14F-4D97-AF65-F5344CB8AC3E}">
        <p14:creationId xmlns:p14="http://schemas.microsoft.com/office/powerpoint/2010/main" val="10720340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0118" y="252000"/>
            <a:ext cx="15705282" cy="863693"/>
          </a:xfrm>
        </p:spPr>
        <p:txBody>
          <a:bodyPr anchor="t">
            <a:normAutofit/>
          </a:bodyPr>
          <a:lstStyle/>
          <a:p>
            <a:r>
              <a:rPr lang="nl-NL" cap="none" err="1"/>
              <a:t>Emission</a:t>
            </a:r>
            <a:r>
              <a:rPr lang="nl-NL" cap="none"/>
              <a:t> matrix</a:t>
            </a:r>
          </a:p>
        </p:txBody>
      </p:sp>
      <p:sp>
        <p:nvSpPr>
          <p:cNvPr id="4" name="Tijdelijke aanduiding voor dianummer 3"/>
          <p:cNvSpPr>
            <a:spLocks noGrp="1"/>
          </p:cNvSpPr>
          <p:nvPr>
            <p:ph type="sldNum" sz="quarter" idx="4"/>
          </p:nvPr>
        </p:nvSpPr>
        <p:spPr>
          <a:xfrm>
            <a:off x="15590520" y="8948703"/>
            <a:ext cx="921880" cy="519289"/>
          </a:xfrm>
        </p:spPr>
        <p:txBody>
          <a:bodyPr anchor="ctr">
            <a:normAutofit/>
          </a:bodyPr>
          <a:lstStyle/>
          <a:p>
            <a:pPr>
              <a:spcAft>
                <a:spcPts val="600"/>
              </a:spcAft>
            </a:pPr>
            <a:fld id="{7AE184E0-0BD4-4705-A12B-9B71DDE63301}" type="slidenum">
              <a:rPr lang="nl-BE" noProof="0" smtClean="0"/>
              <a:pPr>
                <a:spcAft>
                  <a:spcPts val="600"/>
                </a:spcAft>
              </a:pPr>
              <a:t>35</a:t>
            </a:fld>
            <a:endParaRPr lang="nl-BE" noProof="0"/>
          </a:p>
        </p:txBody>
      </p:sp>
      <p:sp>
        <p:nvSpPr>
          <p:cNvPr id="11" name="Content Placeholder 4">
            <a:extLst>
              <a:ext uri="{FF2B5EF4-FFF2-40B4-BE49-F238E27FC236}">
                <a16:creationId xmlns:a16="http://schemas.microsoft.com/office/drawing/2014/main" id="{F7299389-6231-D2E5-A80B-4EDFB996C502}"/>
              </a:ext>
            </a:extLst>
          </p:cNvPr>
          <p:cNvSpPr>
            <a:spLocks noGrp="1"/>
          </p:cNvSpPr>
          <p:nvPr>
            <p:ph idx="1"/>
          </p:nvPr>
        </p:nvSpPr>
        <p:spPr>
          <a:xfrm>
            <a:off x="391877" y="1605182"/>
            <a:ext cx="8442000" cy="6696000"/>
          </a:xfrm>
        </p:spPr>
        <p:txBody>
          <a:bodyPr vert="horz" lIns="91440" tIns="45720" rIns="91440" bIns="45720" rtlCol="0" anchor="t">
            <a:normAutofit/>
          </a:bodyPr>
          <a:lstStyle/>
          <a:p>
            <a:pPr marL="85725" indent="0">
              <a:buNone/>
            </a:pPr>
            <a:r>
              <a:rPr lang="en-US" sz="3200"/>
              <a:t>Likelihood of p(</a:t>
            </a:r>
            <a:r>
              <a:rPr lang="en-US" sz="3200" err="1"/>
              <a:t>e|H</a:t>
            </a:r>
            <a:r>
              <a:rPr lang="en-US" sz="3200"/>
              <a:t>)</a:t>
            </a:r>
            <a:endParaRPr lang="en-US"/>
          </a:p>
          <a:p>
            <a:pPr marL="85725" indent="0">
              <a:buNone/>
            </a:pPr>
            <a:endParaRPr lang="en-US" sz="3200">
              <a:cs typeface="Arial"/>
            </a:endParaRPr>
          </a:p>
          <a:p>
            <a:pPr marL="85725" indent="0">
              <a:buNone/>
            </a:pPr>
            <a:r>
              <a:rPr lang="en-US" sz="3200"/>
              <a:t>Matching scores divided in bins:</a:t>
            </a:r>
            <a:endParaRPr lang="en-US" sz="3200">
              <a:cs typeface="Arial"/>
            </a:endParaRPr>
          </a:p>
          <a:p>
            <a:pPr marL="718820" lvl="1" indent="0">
              <a:buNone/>
            </a:pPr>
            <a:r>
              <a:rPr lang="en-US" sz="2800">
                <a:sym typeface="Wingdings" panose="05000000000000000000" pitchFamily="2" charset="2"/>
              </a:rPr>
              <a:t>[0.0-0.1[ , [0.1-0.2[ etc.</a:t>
            </a:r>
            <a:endParaRPr lang="en-US" sz="2800">
              <a:cs typeface="Arial"/>
            </a:endParaRPr>
          </a:p>
          <a:p>
            <a:pPr marL="718820" lvl="1" indent="0">
              <a:buNone/>
            </a:pPr>
            <a:r>
              <a:rPr lang="en-US" sz="2800">
                <a:sym typeface="Wingdings" panose="05000000000000000000" pitchFamily="2" charset="2"/>
              </a:rPr>
              <a:t>10 possible events </a:t>
            </a:r>
            <a:endParaRPr lang="en-US" sz="3200">
              <a:cs typeface="Arial"/>
            </a:endParaRPr>
          </a:p>
          <a:p>
            <a:pPr marL="85725" indent="0">
              <a:buNone/>
            </a:pPr>
            <a:endParaRPr lang="en-US" sz="3200"/>
          </a:p>
          <a:p>
            <a:pPr marL="85725" indent="0">
              <a:buNone/>
            </a:pPr>
            <a:r>
              <a:rPr lang="en-US" sz="3200" err="1"/>
              <a:t>MxN</a:t>
            </a:r>
            <a:r>
              <a:rPr lang="en-US" sz="3200"/>
              <a:t> matrix of observation likelihoods:</a:t>
            </a:r>
            <a:endParaRPr lang="en-US" sz="3200">
              <a:cs typeface="Arial"/>
            </a:endParaRPr>
          </a:p>
          <a:p>
            <a:pPr marL="718820" lvl="1" indent="0">
              <a:buNone/>
            </a:pPr>
            <a:r>
              <a:rPr lang="en-US" sz="2800"/>
              <a:t>M: number of halls</a:t>
            </a:r>
            <a:endParaRPr lang="en-US" sz="2800">
              <a:cs typeface="Arial"/>
            </a:endParaRPr>
          </a:p>
          <a:p>
            <a:pPr marL="718820" lvl="1" indent="0">
              <a:buNone/>
            </a:pPr>
            <a:r>
              <a:rPr lang="en-US" sz="2800"/>
              <a:t>N: number of events</a:t>
            </a:r>
            <a:endParaRPr lang="en-US" sz="2800">
              <a:cs typeface="Arial"/>
            </a:endParaRPr>
          </a:p>
          <a:p>
            <a:pPr marL="85725" indent="0">
              <a:buNone/>
            </a:pPr>
            <a:endParaRPr lang="en-US" sz="3200"/>
          </a:p>
        </p:txBody>
      </p:sp>
      <p:pic>
        <p:nvPicPr>
          <p:cNvPr id="5" name="Picture 4" descr="A picture containing text, screenshot, font, number&#10;&#10;Description automatically generated">
            <a:extLst>
              <a:ext uri="{FF2B5EF4-FFF2-40B4-BE49-F238E27FC236}">
                <a16:creationId xmlns:a16="http://schemas.microsoft.com/office/drawing/2014/main" id="{D4BFAA19-F894-9025-0B91-739DB7B131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6391" y="1946799"/>
            <a:ext cx="5907692" cy="5778462"/>
          </a:xfrm>
          <a:prstGeom prst="rect">
            <a:avLst/>
          </a:prstGeom>
        </p:spPr>
      </p:pic>
      <p:sp>
        <p:nvSpPr>
          <p:cNvPr id="6" name="Titel 1">
            <a:extLst>
              <a:ext uri="{FF2B5EF4-FFF2-40B4-BE49-F238E27FC236}">
                <a16:creationId xmlns:a16="http://schemas.microsoft.com/office/drawing/2014/main" id="{65D926C6-7DDC-76E3-1ED1-4252F3AB9306}"/>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u="none" cap="none">
                <a:solidFill>
                  <a:schemeClr val="tx1"/>
                </a:solidFill>
                <a:cs typeface="Arial"/>
              </a:rPr>
              <a:t>1 – 2</a:t>
            </a:r>
            <a:r>
              <a:rPr lang="nl-NL" sz="2000" b="1" u="none" cap="none">
                <a:solidFill>
                  <a:schemeClr val="tx1"/>
                </a:solidFill>
                <a:cs typeface="Arial"/>
              </a:rPr>
              <a:t> </a:t>
            </a:r>
            <a:r>
              <a:rPr lang="nl-NL" sz="2000" u="none" cap="none">
                <a:solidFill>
                  <a:schemeClr val="tx1"/>
                </a:solidFill>
                <a:cs typeface="Arial"/>
              </a:rPr>
              <a:t>– </a:t>
            </a:r>
            <a:r>
              <a:rPr lang="nl-NL" sz="2000" b="1" u="none" cap="none" err="1">
                <a:solidFill>
                  <a:schemeClr val="tx1"/>
                </a:solidFill>
                <a:cs typeface="Arial"/>
              </a:rPr>
              <a:t>Localization</a:t>
            </a:r>
            <a:r>
              <a:rPr lang="nl-NL" sz="2000" b="1" u="none" cap="none">
                <a:solidFill>
                  <a:schemeClr val="tx1"/>
                </a:solidFill>
                <a:cs typeface="Arial"/>
              </a:rPr>
              <a:t> </a:t>
            </a:r>
            <a:r>
              <a:rPr lang="nl-NL" sz="2000" u="none" cap="none">
                <a:solidFill>
                  <a:schemeClr val="tx1"/>
                </a:solidFill>
                <a:cs typeface="Arial"/>
              </a:rPr>
              <a:t>– 4</a:t>
            </a:r>
            <a:endParaRPr lang="nl-NL" sz="2800" u="none" cap="none">
              <a:solidFill>
                <a:schemeClr val="tx1"/>
              </a:solidFill>
              <a:cs typeface="Arial"/>
            </a:endParaRPr>
          </a:p>
        </p:txBody>
      </p:sp>
    </p:spTree>
    <p:extLst>
      <p:ext uri="{BB962C8B-B14F-4D97-AF65-F5344CB8AC3E}">
        <p14:creationId xmlns:p14="http://schemas.microsoft.com/office/powerpoint/2010/main" val="27532348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16915" y="423644"/>
            <a:ext cx="15705282" cy="863693"/>
          </a:xfrm>
        </p:spPr>
        <p:txBody>
          <a:bodyPr anchor="t">
            <a:normAutofit/>
          </a:bodyPr>
          <a:lstStyle/>
          <a:p>
            <a:r>
              <a:rPr lang="en-US" cap="none"/>
              <a:t>Distribution of TP and FP</a:t>
            </a:r>
            <a:endParaRPr lang="nl-NL" cap="none"/>
          </a:p>
        </p:txBody>
      </p:sp>
      <p:sp>
        <p:nvSpPr>
          <p:cNvPr id="4" name="Tijdelijke aanduiding voor dianummer 3"/>
          <p:cNvSpPr>
            <a:spLocks noGrp="1"/>
          </p:cNvSpPr>
          <p:nvPr>
            <p:ph type="sldNum" sz="quarter" idx="4"/>
          </p:nvPr>
        </p:nvSpPr>
        <p:spPr>
          <a:xfrm>
            <a:off x="15590520" y="8948703"/>
            <a:ext cx="921880" cy="519289"/>
          </a:xfrm>
        </p:spPr>
        <p:txBody>
          <a:bodyPr anchor="ctr">
            <a:normAutofit/>
          </a:bodyPr>
          <a:lstStyle/>
          <a:p>
            <a:pPr>
              <a:spcAft>
                <a:spcPts val="600"/>
              </a:spcAft>
            </a:pPr>
            <a:fld id="{7AE184E0-0BD4-4705-A12B-9B71DDE63301}" type="slidenum">
              <a:rPr lang="nl-BE" noProof="0" smtClean="0"/>
              <a:pPr>
                <a:spcAft>
                  <a:spcPts val="600"/>
                </a:spcAft>
              </a:pPr>
              <a:t>36</a:t>
            </a:fld>
            <a:endParaRPr lang="nl-BE" noProof="0"/>
          </a:p>
        </p:txBody>
      </p:sp>
      <p:sp>
        <p:nvSpPr>
          <p:cNvPr id="11" name="Content Placeholder 4">
            <a:extLst>
              <a:ext uri="{FF2B5EF4-FFF2-40B4-BE49-F238E27FC236}">
                <a16:creationId xmlns:a16="http://schemas.microsoft.com/office/drawing/2014/main" id="{F7299389-6231-D2E5-A80B-4EDFB996C502}"/>
              </a:ext>
            </a:extLst>
          </p:cNvPr>
          <p:cNvSpPr>
            <a:spLocks noGrp="1"/>
          </p:cNvSpPr>
          <p:nvPr>
            <p:ph idx="1"/>
          </p:nvPr>
        </p:nvSpPr>
        <p:spPr>
          <a:xfrm>
            <a:off x="391877" y="1605182"/>
            <a:ext cx="8442000" cy="6696000"/>
          </a:xfrm>
        </p:spPr>
        <p:txBody>
          <a:bodyPr vert="horz" lIns="91440" tIns="45720" rIns="91440" bIns="45720" rtlCol="0" anchor="t">
            <a:normAutofit/>
          </a:bodyPr>
          <a:lstStyle/>
          <a:p>
            <a:pPr marL="85725" indent="0">
              <a:buNone/>
            </a:pPr>
            <a:r>
              <a:rPr lang="en-US" sz="3200"/>
              <a:t>p(</a:t>
            </a:r>
            <a:r>
              <a:rPr lang="en-US" sz="3200" err="1"/>
              <a:t>e|correct</a:t>
            </a:r>
            <a:r>
              <a:rPr lang="en-US" sz="3200"/>
              <a:t> match) and p(</a:t>
            </a:r>
            <a:r>
              <a:rPr lang="en-US" sz="3200" err="1"/>
              <a:t>e|false</a:t>
            </a:r>
            <a:r>
              <a:rPr lang="en-US" sz="3200"/>
              <a:t> match)</a:t>
            </a:r>
            <a:endParaRPr lang="en-US"/>
          </a:p>
          <a:p>
            <a:pPr marL="85725" indent="0">
              <a:buNone/>
            </a:pPr>
            <a:endParaRPr lang="en-US" sz="3200">
              <a:cs typeface="Arial"/>
            </a:endParaRPr>
          </a:p>
          <a:p>
            <a:pPr marL="85725" indent="0">
              <a:buNone/>
            </a:pPr>
            <a:r>
              <a:rPr lang="en-US" sz="3200"/>
              <a:t>Labelling process on videos:</a:t>
            </a:r>
            <a:endParaRPr lang="en-US" sz="3200">
              <a:cs typeface="Arial"/>
            </a:endParaRPr>
          </a:p>
          <a:p>
            <a:pPr marL="718820" lvl="1" indent="0">
              <a:buNone/>
            </a:pPr>
            <a:r>
              <a:rPr lang="en-US" sz="2800"/>
              <a:t>1. Mark match as TP or FP</a:t>
            </a:r>
            <a:endParaRPr lang="en-US" sz="2800">
              <a:cs typeface="Arial"/>
            </a:endParaRPr>
          </a:p>
          <a:p>
            <a:pPr marL="718820" lvl="1" indent="0">
              <a:buNone/>
            </a:pPr>
            <a:r>
              <a:rPr lang="en-US" sz="2800"/>
              <a:t>2. Increment corresponding score bin based on   	   supervised action</a:t>
            </a:r>
            <a:endParaRPr lang="en-US" sz="2800">
              <a:cs typeface="Arial"/>
            </a:endParaRPr>
          </a:p>
          <a:p>
            <a:pPr marL="85725" indent="0">
              <a:buNone/>
            </a:pPr>
            <a:endParaRPr lang="en-US" sz="3200">
              <a:cs typeface="Arial"/>
            </a:endParaRPr>
          </a:p>
          <a:p>
            <a:pPr marL="85725" indent="0">
              <a:buNone/>
            </a:pPr>
            <a:r>
              <a:rPr lang="en-US" sz="3200"/>
              <a:t>Divide score bin by total votes for event probabilities</a:t>
            </a:r>
            <a:endParaRPr lang="en-US" sz="3200">
              <a:cs typeface="Arial"/>
            </a:endParaRPr>
          </a:p>
          <a:p>
            <a:endParaRPr lang="en-US" sz="3200"/>
          </a:p>
          <a:p>
            <a:pPr marL="85725" indent="0">
              <a:buNone/>
            </a:pPr>
            <a:endParaRPr lang="en-US" sz="3200"/>
          </a:p>
        </p:txBody>
      </p:sp>
      <p:pic>
        <p:nvPicPr>
          <p:cNvPr id="6" name="Picture 5" descr="A picture containing text, screenshot, diagram, display&#10;&#10;Description automatically generated">
            <a:extLst>
              <a:ext uri="{FF2B5EF4-FFF2-40B4-BE49-F238E27FC236}">
                <a16:creationId xmlns:a16="http://schemas.microsoft.com/office/drawing/2014/main" id="{059277FB-698C-776C-0599-5B7DDBA6B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85033" y="2754848"/>
            <a:ext cx="5984758" cy="4749419"/>
          </a:xfrm>
          <a:prstGeom prst="rect">
            <a:avLst/>
          </a:prstGeom>
        </p:spPr>
      </p:pic>
      <p:sp>
        <p:nvSpPr>
          <p:cNvPr id="5" name="Titel 1">
            <a:extLst>
              <a:ext uri="{FF2B5EF4-FFF2-40B4-BE49-F238E27FC236}">
                <a16:creationId xmlns:a16="http://schemas.microsoft.com/office/drawing/2014/main" id="{671E2B0F-84B2-AE33-5B87-49E2C0AFBA0C}"/>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u="none" cap="none">
                <a:solidFill>
                  <a:schemeClr val="tx1"/>
                </a:solidFill>
                <a:cs typeface="Arial"/>
              </a:rPr>
              <a:t>1 – 2</a:t>
            </a:r>
            <a:r>
              <a:rPr lang="nl-NL" sz="2000" b="1" u="none" cap="none">
                <a:solidFill>
                  <a:schemeClr val="tx1"/>
                </a:solidFill>
                <a:cs typeface="Arial"/>
              </a:rPr>
              <a:t> </a:t>
            </a:r>
            <a:r>
              <a:rPr lang="nl-NL" sz="2000" u="none" cap="none">
                <a:solidFill>
                  <a:schemeClr val="tx1"/>
                </a:solidFill>
                <a:cs typeface="Arial"/>
              </a:rPr>
              <a:t>– </a:t>
            </a:r>
            <a:r>
              <a:rPr lang="nl-NL" sz="2000" b="1" u="none" cap="none" err="1">
                <a:solidFill>
                  <a:schemeClr val="tx1"/>
                </a:solidFill>
                <a:cs typeface="Arial"/>
              </a:rPr>
              <a:t>Localization</a:t>
            </a:r>
            <a:r>
              <a:rPr lang="nl-NL" sz="2000" b="1" u="none" cap="none">
                <a:solidFill>
                  <a:schemeClr val="tx1"/>
                </a:solidFill>
                <a:cs typeface="Arial"/>
              </a:rPr>
              <a:t> </a:t>
            </a:r>
            <a:r>
              <a:rPr lang="nl-NL" sz="2000" u="none" cap="none">
                <a:solidFill>
                  <a:schemeClr val="tx1"/>
                </a:solidFill>
                <a:cs typeface="Arial"/>
              </a:rPr>
              <a:t>– 4</a:t>
            </a:r>
            <a:endParaRPr lang="nl-NL" sz="2800" u="none" cap="none">
              <a:solidFill>
                <a:schemeClr val="tx1"/>
              </a:solidFill>
              <a:cs typeface="Arial"/>
            </a:endParaRPr>
          </a:p>
        </p:txBody>
      </p:sp>
    </p:spTree>
    <p:extLst>
      <p:ext uri="{BB962C8B-B14F-4D97-AF65-F5344CB8AC3E}">
        <p14:creationId xmlns:p14="http://schemas.microsoft.com/office/powerpoint/2010/main" val="40317821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16915" y="423644"/>
            <a:ext cx="15705282" cy="863693"/>
          </a:xfrm>
        </p:spPr>
        <p:txBody>
          <a:bodyPr anchor="t">
            <a:normAutofit/>
          </a:bodyPr>
          <a:lstStyle/>
          <a:p>
            <a:r>
              <a:rPr lang="nl-NL" cap="none"/>
              <a:t>Construction of </a:t>
            </a:r>
            <a:r>
              <a:rPr lang="nl-NL" cap="none" err="1"/>
              <a:t>emission</a:t>
            </a:r>
            <a:r>
              <a:rPr lang="nl-NL" cap="none"/>
              <a:t> matrix</a:t>
            </a:r>
          </a:p>
        </p:txBody>
      </p:sp>
      <p:sp>
        <p:nvSpPr>
          <p:cNvPr id="4" name="Tijdelijke aanduiding voor dianummer 3"/>
          <p:cNvSpPr>
            <a:spLocks noGrp="1"/>
          </p:cNvSpPr>
          <p:nvPr>
            <p:ph type="sldNum" sz="quarter" idx="4"/>
          </p:nvPr>
        </p:nvSpPr>
        <p:spPr>
          <a:xfrm>
            <a:off x="15590520" y="8948703"/>
            <a:ext cx="921880" cy="519289"/>
          </a:xfrm>
        </p:spPr>
        <p:txBody>
          <a:bodyPr anchor="ctr">
            <a:normAutofit/>
          </a:bodyPr>
          <a:lstStyle/>
          <a:p>
            <a:pPr>
              <a:spcAft>
                <a:spcPts val="600"/>
              </a:spcAft>
            </a:pPr>
            <a:fld id="{7AE184E0-0BD4-4705-A12B-9B71DDE63301}" type="slidenum">
              <a:rPr lang="nl-BE" noProof="0" smtClean="0"/>
              <a:pPr>
                <a:spcAft>
                  <a:spcPts val="600"/>
                </a:spcAft>
              </a:pPr>
              <a:t>37</a:t>
            </a:fld>
            <a:endParaRPr lang="nl-BE" noProof="0"/>
          </a:p>
        </p:txBody>
      </p:sp>
      <p:sp>
        <p:nvSpPr>
          <p:cNvPr id="11" name="Content Placeholder 4">
            <a:extLst>
              <a:ext uri="{FF2B5EF4-FFF2-40B4-BE49-F238E27FC236}">
                <a16:creationId xmlns:a16="http://schemas.microsoft.com/office/drawing/2014/main" id="{F7299389-6231-D2E5-A80B-4EDFB996C502}"/>
              </a:ext>
            </a:extLst>
          </p:cNvPr>
          <p:cNvSpPr>
            <a:spLocks noGrp="1"/>
          </p:cNvSpPr>
          <p:nvPr>
            <p:ph idx="1"/>
          </p:nvPr>
        </p:nvSpPr>
        <p:spPr>
          <a:xfrm>
            <a:off x="391877" y="1605182"/>
            <a:ext cx="8442000" cy="6696000"/>
          </a:xfrm>
        </p:spPr>
        <p:txBody>
          <a:bodyPr vert="horz" lIns="91440" tIns="45720" rIns="91440" bIns="45720" rtlCol="0" anchor="t">
            <a:normAutofit/>
          </a:bodyPr>
          <a:lstStyle/>
          <a:p>
            <a:pPr marL="85725" indent="0">
              <a:buNone/>
            </a:pPr>
            <a:r>
              <a:rPr lang="en-US" sz="3200"/>
              <a:t>Constructed based on TP and FP distributions </a:t>
            </a:r>
            <a:endParaRPr lang="en-US"/>
          </a:p>
          <a:p>
            <a:pPr marL="85725" indent="0">
              <a:buNone/>
            </a:pPr>
            <a:endParaRPr lang="en-US" sz="3200">
              <a:cs typeface="Arial"/>
            </a:endParaRPr>
          </a:p>
          <a:p>
            <a:pPr marL="85725" indent="0">
              <a:buNone/>
            </a:pPr>
            <a:r>
              <a:rPr lang="en-US" sz="3200"/>
              <a:t>Not fixed for every observation</a:t>
            </a:r>
            <a:endParaRPr lang="en-US" sz="3200">
              <a:cs typeface="Arial"/>
            </a:endParaRPr>
          </a:p>
          <a:p>
            <a:pPr marL="85725" indent="0">
              <a:buNone/>
            </a:pPr>
            <a:endParaRPr lang="en-US" sz="3200"/>
          </a:p>
          <a:p>
            <a:pPr marL="85725" indent="0">
              <a:buNone/>
            </a:pPr>
            <a:endParaRPr lang="en-US" sz="3200">
              <a:cs typeface="Arial"/>
            </a:endParaRPr>
          </a:p>
          <a:p>
            <a:pPr marL="85725" indent="0">
              <a:buNone/>
            </a:pPr>
            <a:r>
              <a:rPr lang="en-US" sz="3200"/>
              <a:t>Structure depends on the database image:</a:t>
            </a:r>
            <a:endParaRPr lang="en-US" sz="3200">
              <a:cs typeface="Arial"/>
            </a:endParaRPr>
          </a:p>
          <a:p>
            <a:pPr marL="718820" lvl="1" indent="0">
              <a:buNone/>
            </a:pPr>
            <a:r>
              <a:rPr lang="en-US" sz="2800"/>
              <a:t>TP for row of hall of database image</a:t>
            </a:r>
            <a:endParaRPr lang="en-US" sz="2800">
              <a:cs typeface="Arial"/>
            </a:endParaRPr>
          </a:p>
          <a:p>
            <a:pPr marL="718820" lvl="1" indent="0">
              <a:buNone/>
            </a:pPr>
            <a:r>
              <a:rPr lang="en-US" sz="2800"/>
              <a:t>FP for all other rows</a:t>
            </a:r>
            <a:endParaRPr lang="en-US" sz="2800">
              <a:cs typeface="Arial"/>
            </a:endParaRPr>
          </a:p>
          <a:p>
            <a:endParaRPr lang="en-US" sz="3200"/>
          </a:p>
          <a:p>
            <a:pPr marL="85725" indent="0">
              <a:buNone/>
            </a:pPr>
            <a:endParaRPr lang="en-US" sz="3200"/>
          </a:p>
          <a:p>
            <a:pPr marL="85725" indent="0">
              <a:buNone/>
            </a:pPr>
            <a:endParaRPr lang="en-US" sz="3200"/>
          </a:p>
        </p:txBody>
      </p:sp>
      <p:pic>
        <p:nvPicPr>
          <p:cNvPr id="5" name="Picture 4" descr="A picture containing text, diagram, parallel, line&#10;&#10;Description automatically generated">
            <a:extLst>
              <a:ext uri="{FF2B5EF4-FFF2-40B4-BE49-F238E27FC236}">
                <a16:creationId xmlns:a16="http://schemas.microsoft.com/office/drawing/2014/main" id="{B1ADAB8C-3C24-E889-C5FC-72752161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3266" y="1759288"/>
            <a:ext cx="6770547" cy="5643886"/>
          </a:xfrm>
          <a:prstGeom prst="rect">
            <a:avLst/>
          </a:prstGeom>
        </p:spPr>
      </p:pic>
      <p:sp>
        <p:nvSpPr>
          <p:cNvPr id="6" name="Titel 1">
            <a:extLst>
              <a:ext uri="{FF2B5EF4-FFF2-40B4-BE49-F238E27FC236}">
                <a16:creationId xmlns:a16="http://schemas.microsoft.com/office/drawing/2014/main" id="{056C3B14-F8B8-3465-7611-A60C832DE489}"/>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u="none" cap="none">
                <a:solidFill>
                  <a:schemeClr val="tx1"/>
                </a:solidFill>
                <a:cs typeface="Arial"/>
              </a:rPr>
              <a:t>1 – 2</a:t>
            </a:r>
            <a:r>
              <a:rPr lang="nl-NL" sz="2000" b="1" u="none" cap="none">
                <a:solidFill>
                  <a:schemeClr val="tx1"/>
                </a:solidFill>
                <a:cs typeface="Arial"/>
              </a:rPr>
              <a:t> </a:t>
            </a:r>
            <a:r>
              <a:rPr lang="nl-NL" sz="2000" u="none" cap="none">
                <a:solidFill>
                  <a:schemeClr val="tx1"/>
                </a:solidFill>
                <a:cs typeface="Arial"/>
              </a:rPr>
              <a:t>– </a:t>
            </a:r>
            <a:r>
              <a:rPr lang="nl-NL" sz="2000" b="1" u="none" cap="none" err="1">
                <a:solidFill>
                  <a:schemeClr val="tx1"/>
                </a:solidFill>
                <a:cs typeface="Arial"/>
              </a:rPr>
              <a:t>Localization</a:t>
            </a:r>
            <a:r>
              <a:rPr lang="nl-NL" sz="2000" b="1" u="none" cap="none">
                <a:solidFill>
                  <a:schemeClr val="tx1"/>
                </a:solidFill>
                <a:cs typeface="Arial"/>
              </a:rPr>
              <a:t> </a:t>
            </a:r>
            <a:r>
              <a:rPr lang="nl-NL" sz="2000" u="none" cap="none">
                <a:solidFill>
                  <a:schemeClr val="tx1"/>
                </a:solidFill>
                <a:cs typeface="Arial"/>
              </a:rPr>
              <a:t>– 4</a:t>
            </a:r>
            <a:endParaRPr lang="nl-NL" sz="2800" u="none" cap="none">
              <a:solidFill>
                <a:schemeClr val="tx1"/>
              </a:solidFill>
              <a:cs typeface="Arial"/>
            </a:endParaRPr>
          </a:p>
        </p:txBody>
      </p:sp>
    </p:spTree>
    <p:extLst>
      <p:ext uri="{BB962C8B-B14F-4D97-AF65-F5344CB8AC3E}">
        <p14:creationId xmlns:p14="http://schemas.microsoft.com/office/powerpoint/2010/main" val="21189228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a:xfrm>
            <a:off x="816915" y="423644"/>
            <a:ext cx="15705282" cy="863693"/>
          </a:xfrm>
        </p:spPr>
        <p:txBody>
          <a:bodyPr anchor="t">
            <a:normAutofit/>
          </a:bodyPr>
          <a:lstStyle/>
          <a:p>
            <a:r>
              <a:rPr lang="nl-NL" cap="none"/>
              <a:t>Forward-backward </a:t>
            </a:r>
            <a:r>
              <a:rPr lang="nl-NL" cap="none" err="1"/>
              <a:t>Algorithm</a:t>
            </a:r>
            <a:endParaRPr lang="nl-NL" cap="none"/>
          </a:p>
        </p:txBody>
      </p:sp>
      <p:sp>
        <p:nvSpPr>
          <p:cNvPr id="4" name="Tijdelijke aanduiding voor dianummer 3"/>
          <p:cNvSpPr>
            <a:spLocks noGrp="1"/>
          </p:cNvSpPr>
          <p:nvPr>
            <p:ph type="sldNum" sz="quarter" idx="4"/>
          </p:nvPr>
        </p:nvSpPr>
        <p:spPr>
          <a:xfrm>
            <a:off x="15590520" y="8948703"/>
            <a:ext cx="921880" cy="519289"/>
          </a:xfrm>
        </p:spPr>
        <p:txBody>
          <a:bodyPr anchor="ctr">
            <a:normAutofit/>
          </a:bodyPr>
          <a:lstStyle/>
          <a:p>
            <a:pPr>
              <a:spcAft>
                <a:spcPts val="600"/>
              </a:spcAft>
            </a:pPr>
            <a:fld id="{7AE184E0-0BD4-4705-A12B-9B71DDE63301}" type="slidenum">
              <a:rPr lang="nl-BE" noProof="0" smtClean="0"/>
              <a:pPr>
                <a:spcAft>
                  <a:spcPts val="600"/>
                </a:spcAft>
              </a:pPr>
              <a:t>38</a:t>
            </a:fld>
            <a:endParaRPr lang="nl-BE" noProof="0"/>
          </a:p>
        </p:txBody>
      </p:sp>
      <p:sp>
        <p:nvSpPr>
          <p:cNvPr id="11" name="Content Placeholder 4">
            <a:extLst>
              <a:ext uri="{FF2B5EF4-FFF2-40B4-BE49-F238E27FC236}">
                <a16:creationId xmlns:a16="http://schemas.microsoft.com/office/drawing/2014/main" id="{F7299389-6231-D2E5-A80B-4EDFB996C502}"/>
              </a:ext>
            </a:extLst>
          </p:cNvPr>
          <p:cNvSpPr>
            <a:spLocks noGrp="1"/>
          </p:cNvSpPr>
          <p:nvPr>
            <p:ph idx="1"/>
          </p:nvPr>
        </p:nvSpPr>
        <p:spPr>
          <a:xfrm>
            <a:off x="391876" y="1605182"/>
            <a:ext cx="9323553" cy="7446764"/>
          </a:xfrm>
        </p:spPr>
        <p:txBody>
          <a:bodyPr>
            <a:normAutofit lnSpcReduction="10000"/>
          </a:bodyPr>
          <a:lstStyle/>
          <a:p>
            <a:pPr marL="85725" indent="0">
              <a:buNone/>
            </a:pPr>
            <a:r>
              <a:rPr lang="en-US" sz="3200"/>
              <a:t>p(e</a:t>
            </a:r>
            <a:r>
              <a:rPr lang="en-US" sz="3200" baseline="-25000"/>
              <a:t>k </a:t>
            </a:r>
            <a:r>
              <a:rPr lang="en-US" sz="3200"/>
              <a:t>| </a:t>
            </a:r>
            <a:r>
              <a:rPr lang="en-US" sz="3200" err="1"/>
              <a:t>H</a:t>
            </a:r>
            <a:r>
              <a:rPr lang="en-US" sz="3200" baseline="-25000" err="1"/>
              <a:t>k</a:t>
            </a:r>
            <a:r>
              <a:rPr lang="en-US" sz="3200"/>
              <a:t>) </a:t>
            </a:r>
            <a:r>
              <a:rPr lang="en-US" sz="3200">
                <a:sym typeface="Wingdings" panose="05000000000000000000" pitchFamily="2" charset="2"/>
              </a:rPr>
              <a:t> emission matrix</a:t>
            </a:r>
          </a:p>
          <a:p>
            <a:pPr marL="85725" indent="0">
              <a:buNone/>
            </a:pPr>
            <a:r>
              <a:rPr lang="en-US" sz="3200">
                <a:sym typeface="Wingdings" panose="05000000000000000000" pitchFamily="2" charset="2"/>
              </a:rPr>
              <a:t>p(</a:t>
            </a:r>
            <a:r>
              <a:rPr lang="en-US" sz="3200" err="1">
                <a:sym typeface="Wingdings" panose="05000000000000000000" pitchFamily="2" charset="2"/>
              </a:rPr>
              <a:t>H</a:t>
            </a:r>
            <a:r>
              <a:rPr lang="en-US" sz="3200" baseline="-25000" err="1">
                <a:sym typeface="Wingdings" panose="05000000000000000000" pitchFamily="2" charset="2"/>
              </a:rPr>
              <a:t>k</a:t>
            </a:r>
            <a:r>
              <a:rPr lang="en-US" sz="3200" baseline="-25000">
                <a:sym typeface="Wingdings" panose="05000000000000000000" pitchFamily="2" charset="2"/>
              </a:rPr>
              <a:t> </a:t>
            </a:r>
            <a:r>
              <a:rPr lang="en-US" sz="3200">
                <a:sym typeface="Wingdings" panose="05000000000000000000" pitchFamily="2" charset="2"/>
              </a:rPr>
              <a:t>| H</a:t>
            </a:r>
            <a:r>
              <a:rPr lang="en-US" sz="3200" baseline="-25000">
                <a:sym typeface="Wingdings" panose="05000000000000000000" pitchFamily="2" charset="2"/>
              </a:rPr>
              <a:t>l </a:t>
            </a:r>
            <a:r>
              <a:rPr lang="en-US" sz="3200">
                <a:sym typeface="Wingdings" panose="05000000000000000000" pitchFamily="2" charset="2"/>
              </a:rPr>
              <a:t>)  transition matrix</a:t>
            </a:r>
          </a:p>
          <a:p>
            <a:pPr marL="85725" indent="0">
              <a:buNone/>
            </a:pPr>
            <a:r>
              <a:rPr lang="en-US" sz="3200">
                <a:sym typeface="Wingdings" panose="05000000000000000000" pitchFamily="2" charset="2"/>
              </a:rPr>
              <a:t>p(H</a:t>
            </a:r>
            <a:r>
              <a:rPr lang="en-US" sz="3200" baseline="-25000">
                <a:sym typeface="Wingdings" panose="05000000000000000000" pitchFamily="2" charset="2"/>
              </a:rPr>
              <a:t>1</a:t>
            </a:r>
            <a:r>
              <a:rPr lang="en-US" sz="3200">
                <a:sym typeface="Wingdings" panose="05000000000000000000" pitchFamily="2" charset="2"/>
              </a:rPr>
              <a:t>)  initial uniform distribution </a:t>
            </a:r>
          </a:p>
          <a:p>
            <a:pPr marL="85725" indent="0">
              <a:buNone/>
            </a:pPr>
            <a:endParaRPr lang="en-US" sz="3200">
              <a:sym typeface="Wingdings" panose="05000000000000000000" pitchFamily="2" charset="2"/>
            </a:endParaRPr>
          </a:p>
          <a:p>
            <a:pPr marL="85725" indent="0">
              <a:buNone/>
            </a:pPr>
            <a:r>
              <a:rPr lang="en-US" sz="3200" u="sng">
                <a:sym typeface="Wingdings" panose="05000000000000000000" pitchFamily="2" charset="2"/>
              </a:rPr>
              <a:t>F/B</a:t>
            </a:r>
            <a:r>
              <a:rPr lang="en-US" sz="3200">
                <a:sym typeface="Wingdings" panose="05000000000000000000" pitchFamily="2" charset="2"/>
              </a:rPr>
              <a:t>:    p(</a:t>
            </a:r>
            <a:r>
              <a:rPr lang="en-US" sz="3200" err="1">
                <a:sym typeface="Wingdings" panose="05000000000000000000" pitchFamily="2" charset="2"/>
              </a:rPr>
              <a:t>H</a:t>
            </a:r>
            <a:r>
              <a:rPr lang="en-US" sz="3200" baseline="-25000" err="1">
                <a:sym typeface="Wingdings" panose="05000000000000000000" pitchFamily="2" charset="2"/>
              </a:rPr>
              <a:t>k</a:t>
            </a:r>
            <a:r>
              <a:rPr lang="en-US" sz="3200">
                <a:sym typeface="Wingdings" panose="05000000000000000000" pitchFamily="2" charset="2"/>
              </a:rPr>
              <a:t>| e)</a:t>
            </a:r>
          </a:p>
          <a:p>
            <a:pPr marL="85725" indent="0">
              <a:buNone/>
            </a:pPr>
            <a:endParaRPr lang="en-US" sz="3200">
              <a:sym typeface="Wingdings" panose="05000000000000000000" pitchFamily="2" charset="2"/>
            </a:endParaRPr>
          </a:p>
          <a:p>
            <a:pPr marL="85725" indent="0">
              <a:buNone/>
            </a:pPr>
            <a:r>
              <a:rPr lang="en-US" sz="3200" u="sng">
                <a:sym typeface="Wingdings" panose="05000000000000000000" pitchFamily="2" charset="2"/>
              </a:rPr>
              <a:t>F</a:t>
            </a:r>
            <a:r>
              <a:rPr lang="en-US" sz="3200">
                <a:sym typeface="Wingdings" panose="05000000000000000000" pitchFamily="2" charset="2"/>
              </a:rPr>
              <a:t>:   	   p(</a:t>
            </a:r>
            <a:r>
              <a:rPr lang="en-US" sz="3200" err="1">
                <a:sym typeface="Wingdings" panose="05000000000000000000" pitchFamily="2" charset="2"/>
              </a:rPr>
              <a:t>H</a:t>
            </a:r>
            <a:r>
              <a:rPr lang="en-US" sz="3200" baseline="-25000" err="1">
                <a:sym typeface="Wingdings" panose="05000000000000000000" pitchFamily="2" charset="2"/>
              </a:rPr>
              <a:t>k</a:t>
            </a:r>
            <a:r>
              <a:rPr lang="en-US" sz="3200">
                <a:sym typeface="Wingdings" panose="05000000000000000000" pitchFamily="2" charset="2"/>
              </a:rPr>
              <a:t>, e</a:t>
            </a:r>
            <a:r>
              <a:rPr lang="en-US" sz="3200" baseline="-25000">
                <a:sym typeface="Wingdings" panose="05000000000000000000" pitchFamily="2" charset="2"/>
              </a:rPr>
              <a:t>1:k</a:t>
            </a:r>
            <a:r>
              <a:rPr lang="en-US" sz="3200">
                <a:sym typeface="Wingdings" panose="05000000000000000000" pitchFamily="2" charset="2"/>
              </a:rPr>
              <a:t>) 			∀k = 1, …,n</a:t>
            </a:r>
          </a:p>
          <a:p>
            <a:pPr marL="85725" indent="0">
              <a:buNone/>
            </a:pPr>
            <a:r>
              <a:rPr lang="en-US" sz="3200" u="sng">
                <a:sym typeface="Wingdings" panose="05000000000000000000" pitchFamily="2" charset="2"/>
              </a:rPr>
              <a:t>B</a:t>
            </a:r>
            <a:r>
              <a:rPr lang="en-US" sz="3200">
                <a:sym typeface="Wingdings" panose="05000000000000000000" pitchFamily="2" charset="2"/>
              </a:rPr>
              <a:t>:	   p(e</a:t>
            </a:r>
            <a:r>
              <a:rPr lang="en-US" sz="3200" baseline="-25000">
                <a:sym typeface="Wingdings" panose="05000000000000000000" pitchFamily="2" charset="2"/>
              </a:rPr>
              <a:t>k+1:n </a:t>
            </a:r>
            <a:r>
              <a:rPr lang="en-US" sz="3200">
                <a:sym typeface="Wingdings" panose="05000000000000000000" pitchFamily="2" charset="2"/>
              </a:rPr>
              <a:t>| </a:t>
            </a:r>
            <a:r>
              <a:rPr lang="en-US" sz="3200" err="1">
                <a:sym typeface="Wingdings" panose="05000000000000000000" pitchFamily="2" charset="2"/>
              </a:rPr>
              <a:t>H</a:t>
            </a:r>
            <a:r>
              <a:rPr lang="en-US" sz="3200" baseline="-25000" err="1">
                <a:sym typeface="Wingdings" panose="05000000000000000000" pitchFamily="2" charset="2"/>
              </a:rPr>
              <a:t>k</a:t>
            </a:r>
            <a:r>
              <a:rPr lang="en-US" sz="3200" baseline="-25000">
                <a:sym typeface="Wingdings" panose="05000000000000000000" pitchFamily="2" charset="2"/>
              </a:rPr>
              <a:t> </a:t>
            </a:r>
            <a:r>
              <a:rPr lang="en-US" sz="3200">
                <a:sym typeface="Wingdings" panose="05000000000000000000" pitchFamily="2" charset="2"/>
              </a:rPr>
              <a:t>)		∀k = 1, …,n</a:t>
            </a:r>
          </a:p>
          <a:p>
            <a:pPr marL="85725" indent="0">
              <a:buNone/>
            </a:pPr>
            <a:endParaRPr lang="en-US" sz="3200">
              <a:sym typeface="Wingdings" panose="05000000000000000000" pitchFamily="2" charset="2"/>
            </a:endParaRPr>
          </a:p>
          <a:p>
            <a:pPr marL="85725" indent="0">
              <a:buNone/>
            </a:pPr>
            <a:r>
              <a:rPr lang="en-US" sz="3200">
                <a:sym typeface="Wingdings" panose="05000000000000000000" pitchFamily="2" charset="2"/>
              </a:rPr>
              <a:t>p(</a:t>
            </a:r>
            <a:r>
              <a:rPr lang="en-US" sz="3200" err="1">
                <a:sym typeface="Wingdings" panose="05000000000000000000" pitchFamily="2" charset="2"/>
              </a:rPr>
              <a:t>H</a:t>
            </a:r>
            <a:r>
              <a:rPr lang="en-US" sz="3200" baseline="-25000" err="1">
                <a:sym typeface="Wingdings" panose="05000000000000000000" pitchFamily="2" charset="2"/>
              </a:rPr>
              <a:t>k</a:t>
            </a:r>
            <a:r>
              <a:rPr lang="en-US" sz="3200">
                <a:sym typeface="Wingdings" panose="05000000000000000000" pitchFamily="2" charset="2"/>
              </a:rPr>
              <a:t>| e) ∝ p(</a:t>
            </a:r>
            <a:r>
              <a:rPr lang="en-US" sz="3200" err="1">
                <a:sym typeface="Wingdings" panose="05000000000000000000" pitchFamily="2" charset="2"/>
              </a:rPr>
              <a:t>H</a:t>
            </a:r>
            <a:r>
              <a:rPr lang="en-US" sz="3200" baseline="-25000" err="1">
                <a:sym typeface="Wingdings" panose="05000000000000000000" pitchFamily="2" charset="2"/>
              </a:rPr>
              <a:t>k</a:t>
            </a:r>
            <a:r>
              <a:rPr lang="en-US" sz="3200">
                <a:sym typeface="Wingdings" panose="05000000000000000000" pitchFamily="2" charset="2"/>
              </a:rPr>
              <a:t>, e) = p(e</a:t>
            </a:r>
            <a:r>
              <a:rPr lang="en-US" sz="3200" baseline="-25000">
                <a:sym typeface="Wingdings" panose="05000000000000000000" pitchFamily="2" charset="2"/>
              </a:rPr>
              <a:t>k+1:n </a:t>
            </a:r>
            <a:r>
              <a:rPr lang="en-US" sz="3200">
                <a:sym typeface="Wingdings" panose="05000000000000000000" pitchFamily="2" charset="2"/>
              </a:rPr>
              <a:t>| </a:t>
            </a:r>
            <a:r>
              <a:rPr lang="en-US" sz="3200" err="1">
                <a:sym typeface="Wingdings" panose="05000000000000000000" pitchFamily="2" charset="2"/>
              </a:rPr>
              <a:t>H</a:t>
            </a:r>
            <a:r>
              <a:rPr lang="en-US" sz="3200" baseline="-25000" err="1">
                <a:sym typeface="Wingdings" panose="05000000000000000000" pitchFamily="2" charset="2"/>
              </a:rPr>
              <a:t>k</a:t>
            </a:r>
            <a:r>
              <a:rPr lang="en-US" sz="3200">
                <a:sym typeface="Wingdings" panose="05000000000000000000" pitchFamily="2" charset="2"/>
              </a:rPr>
              <a:t>, e</a:t>
            </a:r>
            <a:r>
              <a:rPr lang="en-US" sz="3200" baseline="-25000">
                <a:sym typeface="Wingdings" panose="05000000000000000000" pitchFamily="2" charset="2"/>
              </a:rPr>
              <a:t>1:k</a:t>
            </a:r>
            <a:r>
              <a:rPr lang="en-US" sz="3200">
                <a:sym typeface="Wingdings" panose="05000000000000000000" pitchFamily="2" charset="2"/>
              </a:rPr>
              <a:t>) p(</a:t>
            </a:r>
            <a:r>
              <a:rPr lang="en-US" sz="3200" err="1">
                <a:sym typeface="Wingdings" panose="05000000000000000000" pitchFamily="2" charset="2"/>
              </a:rPr>
              <a:t>H</a:t>
            </a:r>
            <a:r>
              <a:rPr lang="en-US" sz="3200" baseline="-25000" err="1">
                <a:sym typeface="Wingdings" panose="05000000000000000000" pitchFamily="2" charset="2"/>
              </a:rPr>
              <a:t>k</a:t>
            </a:r>
            <a:r>
              <a:rPr lang="en-US" sz="3200" baseline="-25000">
                <a:sym typeface="Wingdings" panose="05000000000000000000" pitchFamily="2" charset="2"/>
              </a:rPr>
              <a:t> </a:t>
            </a:r>
            <a:r>
              <a:rPr lang="en-US" sz="3200">
                <a:sym typeface="Wingdings" panose="05000000000000000000" pitchFamily="2" charset="2"/>
              </a:rPr>
              <a:t>,e</a:t>
            </a:r>
            <a:r>
              <a:rPr lang="en-US" sz="3200" baseline="-25000">
                <a:sym typeface="Wingdings" panose="05000000000000000000" pitchFamily="2" charset="2"/>
              </a:rPr>
              <a:t>1:k </a:t>
            </a:r>
            <a:r>
              <a:rPr lang="en-US" sz="3200">
                <a:sym typeface="Wingdings" panose="05000000000000000000" pitchFamily="2" charset="2"/>
              </a:rPr>
              <a:t>)		          </a:t>
            </a:r>
            <a:r>
              <a:rPr lang="en-US" sz="3200" err="1">
                <a:sym typeface="Wingdings" panose="05000000000000000000" pitchFamily="2" charset="2"/>
              </a:rPr>
              <a:t>H</a:t>
            </a:r>
            <a:r>
              <a:rPr lang="en-US" sz="3200" baseline="-25000" err="1">
                <a:sym typeface="Wingdings" panose="05000000000000000000" pitchFamily="2" charset="2"/>
              </a:rPr>
              <a:t>k</a:t>
            </a:r>
            <a:r>
              <a:rPr lang="en-US" sz="3200">
                <a:sym typeface="Wingdings" panose="05000000000000000000" pitchFamily="2" charset="2"/>
              </a:rPr>
              <a:t> 		      = p(e</a:t>
            </a:r>
            <a:r>
              <a:rPr lang="en-US" sz="3200" baseline="-25000">
                <a:sym typeface="Wingdings" panose="05000000000000000000" pitchFamily="2" charset="2"/>
              </a:rPr>
              <a:t>k+1:n </a:t>
            </a:r>
            <a:r>
              <a:rPr lang="en-US" sz="3200">
                <a:sym typeface="Wingdings" panose="05000000000000000000" pitchFamily="2" charset="2"/>
              </a:rPr>
              <a:t>| </a:t>
            </a:r>
            <a:r>
              <a:rPr lang="en-US" sz="3200" err="1">
                <a:sym typeface="Wingdings" panose="05000000000000000000" pitchFamily="2" charset="2"/>
              </a:rPr>
              <a:t>H</a:t>
            </a:r>
            <a:r>
              <a:rPr lang="en-US" sz="3200" baseline="-25000" err="1">
                <a:sym typeface="Wingdings" panose="05000000000000000000" pitchFamily="2" charset="2"/>
              </a:rPr>
              <a:t>k</a:t>
            </a:r>
            <a:r>
              <a:rPr lang="en-US" sz="3200">
                <a:sym typeface="Wingdings" panose="05000000000000000000" pitchFamily="2" charset="2"/>
              </a:rPr>
              <a:t>) p(</a:t>
            </a:r>
            <a:r>
              <a:rPr lang="en-US" sz="3200" err="1">
                <a:sym typeface="Wingdings" panose="05000000000000000000" pitchFamily="2" charset="2"/>
              </a:rPr>
              <a:t>H</a:t>
            </a:r>
            <a:r>
              <a:rPr lang="en-US" sz="3200" baseline="-25000" err="1">
                <a:sym typeface="Wingdings" panose="05000000000000000000" pitchFamily="2" charset="2"/>
              </a:rPr>
              <a:t>k</a:t>
            </a:r>
            <a:r>
              <a:rPr lang="en-US" sz="3200" baseline="-25000">
                <a:sym typeface="Wingdings" panose="05000000000000000000" pitchFamily="2" charset="2"/>
              </a:rPr>
              <a:t> </a:t>
            </a:r>
            <a:r>
              <a:rPr lang="en-US" sz="3200">
                <a:sym typeface="Wingdings" panose="05000000000000000000" pitchFamily="2" charset="2"/>
              </a:rPr>
              <a:t>,e</a:t>
            </a:r>
            <a:r>
              <a:rPr lang="en-US" sz="3200" baseline="-25000">
                <a:sym typeface="Wingdings" panose="05000000000000000000" pitchFamily="2" charset="2"/>
              </a:rPr>
              <a:t>1:k </a:t>
            </a:r>
            <a:r>
              <a:rPr lang="en-US" sz="3200">
                <a:sym typeface="Wingdings" panose="05000000000000000000" pitchFamily="2" charset="2"/>
              </a:rPr>
              <a:t>)</a:t>
            </a:r>
          </a:p>
          <a:p>
            <a:pPr marL="85725" indent="0">
              <a:buNone/>
            </a:pPr>
            <a:r>
              <a:rPr lang="en-US" sz="3200">
                <a:sym typeface="Wingdings" panose="05000000000000000000" pitchFamily="2" charset="2"/>
              </a:rPr>
              <a:t>							  = F * B </a:t>
            </a:r>
          </a:p>
          <a:p>
            <a:pPr marL="85725" indent="0">
              <a:buNone/>
            </a:pPr>
            <a:r>
              <a:rPr lang="en-US" sz="3200">
                <a:sym typeface="Wingdings" panose="05000000000000000000" pitchFamily="2" charset="2"/>
              </a:rPr>
              <a:t>							  </a:t>
            </a:r>
          </a:p>
        </p:txBody>
      </p:sp>
      <p:sp>
        <p:nvSpPr>
          <p:cNvPr id="6" name="Titel 1">
            <a:extLst>
              <a:ext uri="{FF2B5EF4-FFF2-40B4-BE49-F238E27FC236}">
                <a16:creationId xmlns:a16="http://schemas.microsoft.com/office/drawing/2014/main" id="{056C3B14-F8B8-3465-7611-A60C832DE489}"/>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u="none" cap="none">
                <a:solidFill>
                  <a:schemeClr val="tx1"/>
                </a:solidFill>
                <a:cs typeface="Arial"/>
              </a:rPr>
              <a:t>1 – 2</a:t>
            </a:r>
            <a:r>
              <a:rPr lang="nl-NL" sz="2000" b="1" u="none" cap="none">
                <a:solidFill>
                  <a:schemeClr val="tx1"/>
                </a:solidFill>
                <a:cs typeface="Arial"/>
              </a:rPr>
              <a:t> </a:t>
            </a:r>
            <a:r>
              <a:rPr lang="nl-NL" sz="2000" u="none" cap="none">
                <a:solidFill>
                  <a:schemeClr val="tx1"/>
                </a:solidFill>
                <a:cs typeface="Arial"/>
              </a:rPr>
              <a:t>– </a:t>
            </a:r>
            <a:r>
              <a:rPr lang="nl-NL" sz="2000" b="1" u="none" cap="none" err="1">
                <a:solidFill>
                  <a:schemeClr val="tx1"/>
                </a:solidFill>
                <a:cs typeface="Arial"/>
              </a:rPr>
              <a:t>Localization</a:t>
            </a:r>
            <a:r>
              <a:rPr lang="nl-NL" sz="2000" b="1" u="none" cap="none">
                <a:solidFill>
                  <a:schemeClr val="tx1"/>
                </a:solidFill>
                <a:cs typeface="Arial"/>
              </a:rPr>
              <a:t> </a:t>
            </a:r>
            <a:r>
              <a:rPr lang="nl-NL" sz="2000" u="none" cap="none">
                <a:solidFill>
                  <a:schemeClr val="tx1"/>
                </a:solidFill>
                <a:cs typeface="Arial"/>
              </a:rPr>
              <a:t>– 4</a:t>
            </a:r>
            <a:endParaRPr lang="nl-NL" sz="2800" u="none" cap="none">
              <a:solidFill>
                <a:schemeClr val="tx1"/>
              </a:solidFill>
              <a:cs typeface="Arial"/>
            </a:endParaRPr>
          </a:p>
        </p:txBody>
      </p:sp>
      <p:sp>
        <p:nvSpPr>
          <p:cNvPr id="3" name="Rectangle 2">
            <a:extLst>
              <a:ext uri="{FF2B5EF4-FFF2-40B4-BE49-F238E27FC236}">
                <a16:creationId xmlns:a16="http://schemas.microsoft.com/office/drawing/2014/main" id="{A669D966-45F5-2A20-E24E-96CC0DFBE8D6}"/>
              </a:ext>
            </a:extLst>
          </p:cNvPr>
          <p:cNvSpPr/>
          <p:nvPr/>
        </p:nvSpPr>
        <p:spPr>
          <a:xfrm>
            <a:off x="10222778" y="3437873"/>
            <a:ext cx="1101970" cy="77372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TextBox 6">
            <a:extLst>
              <a:ext uri="{FF2B5EF4-FFF2-40B4-BE49-F238E27FC236}">
                <a16:creationId xmlns:a16="http://schemas.microsoft.com/office/drawing/2014/main" id="{6761D448-76E1-A0EB-70EF-4A5992DD7DF9}"/>
              </a:ext>
            </a:extLst>
          </p:cNvPr>
          <p:cNvSpPr txBox="1"/>
          <p:nvPr/>
        </p:nvSpPr>
        <p:spPr>
          <a:xfrm>
            <a:off x="10484597" y="3568927"/>
            <a:ext cx="1570892" cy="511615"/>
          </a:xfrm>
          <a:prstGeom prst="rect">
            <a:avLst/>
          </a:prstGeom>
          <a:noFill/>
        </p:spPr>
        <p:txBody>
          <a:bodyPr wrap="square" rtlCol="0">
            <a:spAutoFit/>
          </a:bodyPr>
          <a:lstStyle/>
          <a:p>
            <a:pPr algn="l">
              <a:lnSpc>
                <a:spcPct val="120000"/>
              </a:lnSpc>
            </a:pPr>
            <a:r>
              <a:rPr lang="en-US" sz="2500"/>
              <a:t>e</a:t>
            </a:r>
            <a:r>
              <a:rPr lang="en-US" sz="2500" baseline="-25000"/>
              <a:t>1</a:t>
            </a:r>
            <a:endParaRPr lang="en-US" sz="2500"/>
          </a:p>
        </p:txBody>
      </p:sp>
      <p:sp>
        <p:nvSpPr>
          <p:cNvPr id="8" name="Rectangle 7">
            <a:extLst>
              <a:ext uri="{FF2B5EF4-FFF2-40B4-BE49-F238E27FC236}">
                <a16:creationId xmlns:a16="http://schemas.microsoft.com/office/drawing/2014/main" id="{8B23C545-F7B7-897C-DCDB-AC09DE69BB20}"/>
              </a:ext>
            </a:extLst>
          </p:cNvPr>
          <p:cNvSpPr/>
          <p:nvPr/>
        </p:nvSpPr>
        <p:spPr>
          <a:xfrm>
            <a:off x="12258684" y="3441782"/>
            <a:ext cx="1101970" cy="77372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9" name="TextBox 8">
            <a:extLst>
              <a:ext uri="{FF2B5EF4-FFF2-40B4-BE49-F238E27FC236}">
                <a16:creationId xmlns:a16="http://schemas.microsoft.com/office/drawing/2014/main" id="{88C2BEBA-3466-3900-08E5-C1D2109956D6}"/>
              </a:ext>
            </a:extLst>
          </p:cNvPr>
          <p:cNvSpPr txBox="1"/>
          <p:nvPr/>
        </p:nvSpPr>
        <p:spPr>
          <a:xfrm>
            <a:off x="12575208" y="3580789"/>
            <a:ext cx="1570892" cy="511615"/>
          </a:xfrm>
          <a:prstGeom prst="rect">
            <a:avLst/>
          </a:prstGeom>
          <a:noFill/>
        </p:spPr>
        <p:txBody>
          <a:bodyPr wrap="square" rtlCol="0">
            <a:spAutoFit/>
          </a:bodyPr>
          <a:lstStyle/>
          <a:p>
            <a:pPr algn="l">
              <a:lnSpc>
                <a:spcPct val="120000"/>
              </a:lnSpc>
            </a:pPr>
            <a:r>
              <a:rPr lang="en-US" sz="2500"/>
              <a:t>e</a:t>
            </a:r>
            <a:r>
              <a:rPr lang="en-US" sz="2500" baseline="-25000"/>
              <a:t>2</a:t>
            </a:r>
            <a:endParaRPr lang="en-US" sz="2500"/>
          </a:p>
        </p:txBody>
      </p:sp>
      <p:sp>
        <p:nvSpPr>
          <p:cNvPr id="10" name="Oval 9">
            <a:extLst>
              <a:ext uri="{FF2B5EF4-FFF2-40B4-BE49-F238E27FC236}">
                <a16:creationId xmlns:a16="http://schemas.microsoft.com/office/drawing/2014/main" id="{EEAB5D3C-66C5-DCF7-C43C-66CABD406649}"/>
              </a:ext>
            </a:extLst>
          </p:cNvPr>
          <p:cNvSpPr/>
          <p:nvPr/>
        </p:nvSpPr>
        <p:spPr>
          <a:xfrm>
            <a:off x="10230596" y="743341"/>
            <a:ext cx="1039447" cy="77372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2" name="TextBox 11">
            <a:extLst>
              <a:ext uri="{FF2B5EF4-FFF2-40B4-BE49-F238E27FC236}">
                <a16:creationId xmlns:a16="http://schemas.microsoft.com/office/drawing/2014/main" id="{030DC12B-0629-01BC-439A-47647D0B4669}"/>
              </a:ext>
            </a:extLst>
          </p:cNvPr>
          <p:cNvSpPr txBox="1"/>
          <p:nvPr/>
        </p:nvSpPr>
        <p:spPr>
          <a:xfrm>
            <a:off x="10510740" y="825843"/>
            <a:ext cx="1101970" cy="511615"/>
          </a:xfrm>
          <a:prstGeom prst="rect">
            <a:avLst/>
          </a:prstGeom>
          <a:noFill/>
        </p:spPr>
        <p:txBody>
          <a:bodyPr wrap="square" rtlCol="0">
            <a:spAutoFit/>
          </a:bodyPr>
          <a:lstStyle/>
          <a:p>
            <a:pPr algn="l">
              <a:lnSpc>
                <a:spcPct val="120000"/>
              </a:lnSpc>
            </a:pPr>
            <a:r>
              <a:rPr lang="en-US" sz="2500"/>
              <a:t>H</a:t>
            </a:r>
            <a:r>
              <a:rPr lang="en-US" sz="2500" baseline="-25000"/>
              <a:t>1</a:t>
            </a:r>
            <a:endParaRPr lang="en-US" sz="2500"/>
          </a:p>
        </p:txBody>
      </p:sp>
      <p:sp>
        <p:nvSpPr>
          <p:cNvPr id="13" name="Oval 12">
            <a:extLst>
              <a:ext uri="{FF2B5EF4-FFF2-40B4-BE49-F238E27FC236}">
                <a16:creationId xmlns:a16="http://schemas.microsoft.com/office/drawing/2014/main" id="{13C76B7B-C644-A094-3C3B-53076907FBB2}"/>
              </a:ext>
            </a:extLst>
          </p:cNvPr>
          <p:cNvSpPr/>
          <p:nvPr/>
        </p:nvSpPr>
        <p:spPr>
          <a:xfrm>
            <a:off x="12184445" y="743341"/>
            <a:ext cx="1039447" cy="77372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4" name="TextBox 13">
            <a:extLst>
              <a:ext uri="{FF2B5EF4-FFF2-40B4-BE49-F238E27FC236}">
                <a16:creationId xmlns:a16="http://schemas.microsoft.com/office/drawing/2014/main" id="{BF672B66-4FE4-B2ED-6387-B35468FF2144}"/>
              </a:ext>
            </a:extLst>
          </p:cNvPr>
          <p:cNvSpPr txBox="1"/>
          <p:nvPr/>
        </p:nvSpPr>
        <p:spPr>
          <a:xfrm>
            <a:off x="12464589" y="825843"/>
            <a:ext cx="1101970" cy="511615"/>
          </a:xfrm>
          <a:prstGeom prst="rect">
            <a:avLst/>
          </a:prstGeom>
          <a:noFill/>
        </p:spPr>
        <p:txBody>
          <a:bodyPr wrap="square" rtlCol="0">
            <a:spAutoFit/>
          </a:bodyPr>
          <a:lstStyle/>
          <a:p>
            <a:pPr algn="l">
              <a:lnSpc>
                <a:spcPct val="120000"/>
              </a:lnSpc>
            </a:pPr>
            <a:r>
              <a:rPr lang="en-US" sz="2500"/>
              <a:t>H</a:t>
            </a:r>
            <a:r>
              <a:rPr lang="en-US" sz="2500" baseline="-25000"/>
              <a:t>2</a:t>
            </a:r>
            <a:endParaRPr lang="en-US" sz="2500"/>
          </a:p>
        </p:txBody>
      </p:sp>
      <p:sp>
        <p:nvSpPr>
          <p:cNvPr id="19" name="Rectangle 18">
            <a:extLst>
              <a:ext uri="{FF2B5EF4-FFF2-40B4-BE49-F238E27FC236}">
                <a16:creationId xmlns:a16="http://schemas.microsoft.com/office/drawing/2014/main" id="{0D866817-CB22-D2F4-9BF1-F48C7B5586C9}"/>
              </a:ext>
            </a:extLst>
          </p:cNvPr>
          <p:cNvSpPr/>
          <p:nvPr/>
        </p:nvSpPr>
        <p:spPr>
          <a:xfrm>
            <a:off x="15927537" y="3453031"/>
            <a:ext cx="1101970" cy="77372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0" name="TextBox 19">
            <a:extLst>
              <a:ext uri="{FF2B5EF4-FFF2-40B4-BE49-F238E27FC236}">
                <a16:creationId xmlns:a16="http://schemas.microsoft.com/office/drawing/2014/main" id="{47D3DDAD-49CA-4849-21BD-5B096AD4C04E}"/>
              </a:ext>
            </a:extLst>
          </p:cNvPr>
          <p:cNvSpPr txBox="1"/>
          <p:nvPr/>
        </p:nvSpPr>
        <p:spPr>
          <a:xfrm>
            <a:off x="16227776" y="3580789"/>
            <a:ext cx="1570892" cy="511615"/>
          </a:xfrm>
          <a:prstGeom prst="rect">
            <a:avLst/>
          </a:prstGeom>
          <a:noFill/>
        </p:spPr>
        <p:txBody>
          <a:bodyPr wrap="square" rtlCol="0">
            <a:spAutoFit/>
          </a:bodyPr>
          <a:lstStyle/>
          <a:p>
            <a:pPr algn="l">
              <a:lnSpc>
                <a:spcPct val="120000"/>
              </a:lnSpc>
            </a:pPr>
            <a:r>
              <a:rPr lang="en-US" sz="2500" err="1"/>
              <a:t>e</a:t>
            </a:r>
            <a:r>
              <a:rPr lang="en-US" sz="2500" baseline="-25000" err="1"/>
              <a:t>n</a:t>
            </a:r>
            <a:endParaRPr lang="en-US" sz="2500"/>
          </a:p>
        </p:txBody>
      </p:sp>
      <p:sp>
        <p:nvSpPr>
          <p:cNvPr id="21" name="Oval 20">
            <a:extLst>
              <a:ext uri="{FF2B5EF4-FFF2-40B4-BE49-F238E27FC236}">
                <a16:creationId xmlns:a16="http://schemas.microsoft.com/office/drawing/2014/main" id="{77F23491-7DB7-7256-AE43-83B5D403D41F}"/>
              </a:ext>
            </a:extLst>
          </p:cNvPr>
          <p:cNvSpPr/>
          <p:nvPr/>
        </p:nvSpPr>
        <p:spPr>
          <a:xfrm>
            <a:off x="15853298" y="754590"/>
            <a:ext cx="1039447" cy="77372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TextBox 21">
            <a:extLst>
              <a:ext uri="{FF2B5EF4-FFF2-40B4-BE49-F238E27FC236}">
                <a16:creationId xmlns:a16="http://schemas.microsoft.com/office/drawing/2014/main" id="{45504BE6-84F1-F55A-599E-3F3C0A7BC93F}"/>
              </a:ext>
            </a:extLst>
          </p:cNvPr>
          <p:cNvSpPr txBox="1"/>
          <p:nvPr/>
        </p:nvSpPr>
        <p:spPr>
          <a:xfrm>
            <a:off x="16133442" y="837092"/>
            <a:ext cx="1101970" cy="511615"/>
          </a:xfrm>
          <a:prstGeom prst="rect">
            <a:avLst/>
          </a:prstGeom>
          <a:noFill/>
        </p:spPr>
        <p:txBody>
          <a:bodyPr wrap="square" rtlCol="0">
            <a:spAutoFit/>
          </a:bodyPr>
          <a:lstStyle/>
          <a:p>
            <a:pPr algn="l">
              <a:lnSpc>
                <a:spcPct val="120000"/>
              </a:lnSpc>
            </a:pPr>
            <a:r>
              <a:rPr lang="en-US" sz="2500" err="1"/>
              <a:t>H</a:t>
            </a:r>
            <a:r>
              <a:rPr lang="en-US" sz="2500" baseline="-25000" err="1"/>
              <a:t>n</a:t>
            </a:r>
            <a:endParaRPr lang="en-US" sz="2500"/>
          </a:p>
        </p:txBody>
      </p:sp>
      <p:cxnSp>
        <p:nvCxnSpPr>
          <p:cNvPr id="24" name="Straight Arrow Connector 23">
            <a:extLst>
              <a:ext uri="{FF2B5EF4-FFF2-40B4-BE49-F238E27FC236}">
                <a16:creationId xmlns:a16="http://schemas.microsoft.com/office/drawing/2014/main" id="{E1389230-199F-02BD-6F2F-B279C6451ED3}"/>
              </a:ext>
            </a:extLst>
          </p:cNvPr>
          <p:cNvCxnSpPr/>
          <p:nvPr/>
        </p:nvCxnSpPr>
        <p:spPr>
          <a:xfrm>
            <a:off x="11390525" y="1092899"/>
            <a:ext cx="730741" cy="0"/>
          </a:xfrm>
          <a:prstGeom prst="straightConnector1">
            <a:avLst/>
          </a:prstGeom>
          <a:ln w="31750">
            <a:solidFill>
              <a:schemeClr val="tx1"/>
            </a:solidFill>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300A23D-538C-8E63-E03A-2EA49A23AF38}"/>
              </a:ext>
            </a:extLst>
          </p:cNvPr>
          <p:cNvCxnSpPr>
            <a:cxnSpLocks/>
          </p:cNvCxnSpPr>
          <p:nvPr/>
        </p:nvCxnSpPr>
        <p:spPr>
          <a:xfrm>
            <a:off x="10750319" y="1755154"/>
            <a:ext cx="0" cy="1386943"/>
          </a:xfrm>
          <a:prstGeom prst="straightConnector1">
            <a:avLst/>
          </a:prstGeom>
          <a:ln w="31750">
            <a:solidFill>
              <a:schemeClr val="tx1"/>
            </a:solidFill>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CFB0637-F4A1-3498-D98C-348CC816A838}"/>
              </a:ext>
            </a:extLst>
          </p:cNvPr>
          <p:cNvCxnSpPr>
            <a:cxnSpLocks/>
          </p:cNvCxnSpPr>
          <p:nvPr/>
        </p:nvCxnSpPr>
        <p:spPr>
          <a:xfrm>
            <a:off x="12737656" y="1766403"/>
            <a:ext cx="0" cy="1386943"/>
          </a:xfrm>
          <a:prstGeom prst="straightConnector1">
            <a:avLst/>
          </a:prstGeom>
          <a:ln w="31750">
            <a:solidFill>
              <a:schemeClr val="tx1"/>
            </a:solidFill>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B0D9A74-9235-F094-5ADA-2CDBB9DB79B3}"/>
              </a:ext>
            </a:extLst>
          </p:cNvPr>
          <p:cNvCxnSpPr>
            <a:cxnSpLocks/>
          </p:cNvCxnSpPr>
          <p:nvPr/>
        </p:nvCxnSpPr>
        <p:spPr>
          <a:xfrm>
            <a:off x="16412641" y="1777652"/>
            <a:ext cx="0" cy="1386943"/>
          </a:xfrm>
          <a:prstGeom prst="straightConnector1">
            <a:avLst/>
          </a:prstGeom>
          <a:ln w="31750">
            <a:solidFill>
              <a:schemeClr val="tx1"/>
            </a:solidFill>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0C8DC76-DCAE-9826-9C08-CB6F4EE21400}"/>
              </a:ext>
            </a:extLst>
          </p:cNvPr>
          <p:cNvCxnSpPr/>
          <p:nvPr/>
        </p:nvCxnSpPr>
        <p:spPr>
          <a:xfrm>
            <a:off x="13360654" y="1098544"/>
            <a:ext cx="730741" cy="0"/>
          </a:xfrm>
          <a:prstGeom prst="straightConnector1">
            <a:avLst/>
          </a:prstGeom>
          <a:ln w="31750">
            <a:solidFill>
              <a:schemeClr val="tx1"/>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F3E250C-5399-F35D-097B-E568264336BF}"/>
              </a:ext>
            </a:extLst>
          </p:cNvPr>
          <p:cNvSpPr txBox="1"/>
          <p:nvPr/>
        </p:nvSpPr>
        <p:spPr>
          <a:xfrm>
            <a:off x="14244255" y="803323"/>
            <a:ext cx="1101970" cy="511615"/>
          </a:xfrm>
          <a:prstGeom prst="rect">
            <a:avLst/>
          </a:prstGeom>
          <a:noFill/>
        </p:spPr>
        <p:txBody>
          <a:bodyPr wrap="square" rtlCol="0">
            <a:spAutoFit/>
          </a:bodyPr>
          <a:lstStyle/>
          <a:p>
            <a:pPr algn="l">
              <a:lnSpc>
                <a:spcPct val="120000"/>
              </a:lnSpc>
            </a:pPr>
            <a:r>
              <a:rPr lang="en-US" sz="2500"/>
              <a:t>…</a:t>
            </a:r>
          </a:p>
        </p:txBody>
      </p:sp>
      <p:cxnSp>
        <p:nvCxnSpPr>
          <p:cNvPr id="37" name="Straight Arrow Connector 36">
            <a:extLst>
              <a:ext uri="{FF2B5EF4-FFF2-40B4-BE49-F238E27FC236}">
                <a16:creationId xmlns:a16="http://schemas.microsoft.com/office/drawing/2014/main" id="{8746C76D-5FFE-B71A-4053-CA3C158182C3}"/>
              </a:ext>
            </a:extLst>
          </p:cNvPr>
          <p:cNvCxnSpPr/>
          <p:nvPr/>
        </p:nvCxnSpPr>
        <p:spPr>
          <a:xfrm>
            <a:off x="14832490" y="1097519"/>
            <a:ext cx="730741" cy="0"/>
          </a:xfrm>
          <a:prstGeom prst="straightConnector1">
            <a:avLst/>
          </a:prstGeom>
          <a:ln w="31750">
            <a:solidFill>
              <a:schemeClr val="tx1"/>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DB5B0E9-06C1-AC43-6991-82DE0DB34BDC}"/>
              </a:ext>
            </a:extLst>
          </p:cNvPr>
          <p:cNvSpPr txBox="1"/>
          <p:nvPr/>
        </p:nvSpPr>
        <p:spPr>
          <a:xfrm>
            <a:off x="14243230" y="3527085"/>
            <a:ext cx="1101970" cy="511615"/>
          </a:xfrm>
          <a:prstGeom prst="rect">
            <a:avLst/>
          </a:prstGeom>
          <a:noFill/>
        </p:spPr>
        <p:txBody>
          <a:bodyPr wrap="square" rtlCol="0">
            <a:spAutoFit/>
          </a:bodyPr>
          <a:lstStyle/>
          <a:p>
            <a:pPr algn="l">
              <a:lnSpc>
                <a:spcPct val="120000"/>
              </a:lnSpc>
            </a:pPr>
            <a:r>
              <a:rPr lang="en-US" sz="2500"/>
              <a:t>…</a:t>
            </a:r>
          </a:p>
        </p:txBody>
      </p:sp>
      <p:cxnSp>
        <p:nvCxnSpPr>
          <p:cNvPr id="40" name="Straight Connector 39">
            <a:extLst>
              <a:ext uri="{FF2B5EF4-FFF2-40B4-BE49-F238E27FC236}">
                <a16:creationId xmlns:a16="http://schemas.microsoft.com/office/drawing/2014/main" id="{D22586E8-71D6-C274-F8A5-17738F6D80AA}"/>
              </a:ext>
            </a:extLst>
          </p:cNvPr>
          <p:cNvCxnSpPr/>
          <p:nvPr/>
        </p:nvCxnSpPr>
        <p:spPr>
          <a:xfrm>
            <a:off x="10406096" y="4953182"/>
            <a:ext cx="23444" cy="4301976"/>
          </a:xfrm>
          <a:prstGeom prst="line">
            <a:avLst/>
          </a:prstGeom>
          <a:ln w="3175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6001A38-F76B-ADA8-A1A6-88577B2F706B}"/>
              </a:ext>
            </a:extLst>
          </p:cNvPr>
          <p:cNvSpPr txBox="1"/>
          <p:nvPr/>
        </p:nvSpPr>
        <p:spPr>
          <a:xfrm>
            <a:off x="11320498" y="5007720"/>
            <a:ext cx="4961835" cy="2801473"/>
          </a:xfrm>
          <a:prstGeom prst="rect">
            <a:avLst/>
          </a:prstGeom>
          <a:noFill/>
        </p:spPr>
        <p:txBody>
          <a:bodyPr wrap="square" rtlCol="0">
            <a:spAutoFit/>
          </a:bodyPr>
          <a:lstStyle/>
          <a:p>
            <a:pPr>
              <a:lnSpc>
                <a:spcPct val="120000"/>
              </a:lnSpc>
            </a:pPr>
            <a:r>
              <a:rPr lang="en-US" sz="2500"/>
              <a:t>e = (e</a:t>
            </a:r>
            <a:r>
              <a:rPr lang="en-US" sz="2500" baseline="-25000"/>
              <a:t>1</a:t>
            </a:r>
            <a:r>
              <a:rPr lang="en-US" sz="2500"/>
              <a:t>, … </a:t>
            </a:r>
            <a:r>
              <a:rPr lang="en-US" sz="2500" err="1"/>
              <a:t>e</a:t>
            </a:r>
            <a:r>
              <a:rPr lang="en-US" sz="2500" baseline="-25000" err="1"/>
              <a:t>n</a:t>
            </a:r>
            <a:r>
              <a:rPr lang="en-US" sz="2500"/>
              <a:t>)</a:t>
            </a:r>
          </a:p>
          <a:p>
            <a:pPr>
              <a:lnSpc>
                <a:spcPct val="120000"/>
              </a:lnSpc>
            </a:pPr>
            <a:r>
              <a:rPr lang="en-US" sz="2500" err="1"/>
              <a:t>e</a:t>
            </a:r>
            <a:r>
              <a:rPr lang="en-US" sz="2500" baseline="-25000" err="1"/>
              <a:t>i:j</a:t>
            </a:r>
            <a:r>
              <a:rPr lang="en-US" sz="2500" baseline="-25000"/>
              <a:t> </a:t>
            </a:r>
            <a:r>
              <a:rPr lang="en-US" sz="2500"/>
              <a:t>= (</a:t>
            </a:r>
            <a:r>
              <a:rPr lang="en-US" sz="2500" err="1"/>
              <a:t>e</a:t>
            </a:r>
            <a:r>
              <a:rPr lang="en-US" sz="2500" baseline="-25000" err="1"/>
              <a:t>i</a:t>
            </a:r>
            <a:r>
              <a:rPr lang="en-US" sz="2500"/>
              <a:t>, e</a:t>
            </a:r>
            <a:r>
              <a:rPr lang="en-US" sz="2500" baseline="-25000"/>
              <a:t>i+1</a:t>
            </a:r>
            <a:r>
              <a:rPr lang="en-US" sz="2500"/>
              <a:t>, …, </a:t>
            </a:r>
            <a:r>
              <a:rPr lang="en-US" sz="2500" err="1"/>
              <a:t>e</a:t>
            </a:r>
            <a:r>
              <a:rPr lang="en-US" sz="2500" baseline="-25000" err="1"/>
              <a:t>j</a:t>
            </a:r>
            <a:r>
              <a:rPr lang="en-US" sz="2500"/>
              <a:t>)</a:t>
            </a:r>
          </a:p>
          <a:p>
            <a:pPr>
              <a:lnSpc>
                <a:spcPct val="120000"/>
              </a:lnSpc>
            </a:pPr>
            <a:r>
              <a:rPr lang="en-US" sz="2500"/>
              <a:t>e = e</a:t>
            </a:r>
            <a:r>
              <a:rPr lang="en-US" sz="2500" baseline="-25000"/>
              <a:t>1:n</a:t>
            </a:r>
            <a:endParaRPr lang="en-US" sz="2500"/>
          </a:p>
          <a:p>
            <a:pPr>
              <a:lnSpc>
                <a:spcPct val="120000"/>
              </a:lnSpc>
            </a:pPr>
            <a:endParaRPr lang="en-US" sz="2500"/>
          </a:p>
          <a:p>
            <a:pPr>
              <a:lnSpc>
                <a:spcPct val="120000"/>
              </a:lnSpc>
            </a:pPr>
            <a:r>
              <a:rPr lang="en-US" sz="2500">
                <a:sym typeface="Wingdings" panose="05000000000000000000" pitchFamily="2" charset="2"/>
              </a:rPr>
              <a:t>e</a:t>
            </a:r>
            <a:r>
              <a:rPr lang="en-US" sz="2500" baseline="-25000">
                <a:sym typeface="Wingdings" panose="05000000000000000000" pitchFamily="2" charset="2"/>
              </a:rPr>
              <a:t>k+1:n </a:t>
            </a:r>
            <a:r>
              <a:rPr lang="en-US" sz="2500">
                <a:sym typeface="Wingdings" panose="05000000000000000000" pitchFamily="2" charset="2"/>
              </a:rPr>
              <a:t>= (e</a:t>
            </a:r>
            <a:r>
              <a:rPr lang="en-US" sz="2500" baseline="-25000">
                <a:sym typeface="Wingdings" panose="05000000000000000000" pitchFamily="2" charset="2"/>
              </a:rPr>
              <a:t>k+1, </a:t>
            </a:r>
            <a:r>
              <a:rPr lang="en-US" sz="2500">
                <a:sym typeface="Wingdings" panose="05000000000000000000" pitchFamily="2" charset="2"/>
              </a:rPr>
              <a:t>…, </a:t>
            </a:r>
            <a:r>
              <a:rPr lang="en-US" sz="2500" err="1">
                <a:sym typeface="Wingdings" panose="05000000000000000000" pitchFamily="2" charset="2"/>
              </a:rPr>
              <a:t>e</a:t>
            </a:r>
            <a:r>
              <a:rPr lang="en-US" sz="2500" baseline="-25000" err="1">
                <a:sym typeface="Wingdings" panose="05000000000000000000" pitchFamily="2" charset="2"/>
              </a:rPr>
              <a:t>n</a:t>
            </a:r>
            <a:r>
              <a:rPr lang="en-US" sz="2500">
                <a:sym typeface="Wingdings" panose="05000000000000000000" pitchFamily="2" charset="2"/>
              </a:rPr>
              <a:t>)</a:t>
            </a:r>
            <a:endParaRPr lang="en-US" sz="2500"/>
          </a:p>
          <a:p>
            <a:pPr algn="l">
              <a:lnSpc>
                <a:spcPct val="120000"/>
              </a:lnSpc>
            </a:pPr>
            <a:endParaRPr lang="en-US" sz="2500"/>
          </a:p>
        </p:txBody>
      </p:sp>
    </p:spTree>
    <p:extLst>
      <p:ext uri="{BB962C8B-B14F-4D97-AF65-F5344CB8AC3E}">
        <p14:creationId xmlns:p14="http://schemas.microsoft.com/office/powerpoint/2010/main" val="11338940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6C11F9AE-98BB-5315-644E-EAB88C201F55}"/>
              </a:ext>
            </a:extLst>
          </p:cNvPr>
          <p:cNvPicPr>
            <a:picLocks noChangeAspect="1"/>
          </p:cNvPicPr>
          <p:nvPr/>
        </p:nvPicPr>
        <p:blipFill>
          <a:blip r:embed="rId2"/>
          <a:stretch>
            <a:fillRect/>
          </a:stretch>
        </p:blipFill>
        <p:spPr>
          <a:xfrm>
            <a:off x="12016461" y="4343958"/>
            <a:ext cx="4772801" cy="5016202"/>
          </a:xfrm>
          <a:prstGeom prst="rect">
            <a:avLst/>
          </a:prstGeom>
        </p:spPr>
      </p:pic>
      <p:sp>
        <p:nvSpPr>
          <p:cNvPr id="2" name="Title 1">
            <a:extLst>
              <a:ext uri="{FF2B5EF4-FFF2-40B4-BE49-F238E27FC236}">
                <a16:creationId xmlns:a16="http://schemas.microsoft.com/office/drawing/2014/main" id="{0C552A4E-CF4F-2F9C-1D14-47E960AAF7AE}"/>
              </a:ext>
            </a:extLst>
          </p:cNvPr>
          <p:cNvSpPr>
            <a:spLocks noGrp="1"/>
          </p:cNvSpPr>
          <p:nvPr>
            <p:ph type="title"/>
          </p:nvPr>
        </p:nvSpPr>
        <p:spPr/>
        <p:txBody>
          <a:bodyPr/>
          <a:lstStyle/>
          <a:p>
            <a:r>
              <a:rPr lang="en-US" cap="none"/>
              <a:t>Viterbi algorithm</a:t>
            </a:r>
          </a:p>
        </p:txBody>
      </p:sp>
      <p:sp>
        <p:nvSpPr>
          <p:cNvPr id="4" name="Slide Number Placeholder 3">
            <a:extLst>
              <a:ext uri="{FF2B5EF4-FFF2-40B4-BE49-F238E27FC236}">
                <a16:creationId xmlns:a16="http://schemas.microsoft.com/office/drawing/2014/main" id="{600BDA80-65AA-5D46-7ACE-8C44732B04E7}"/>
              </a:ext>
            </a:extLst>
          </p:cNvPr>
          <p:cNvSpPr>
            <a:spLocks noGrp="1"/>
          </p:cNvSpPr>
          <p:nvPr>
            <p:ph type="sldNum" sz="quarter" idx="4"/>
          </p:nvPr>
        </p:nvSpPr>
        <p:spPr/>
        <p:txBody>
          <a:bodyPr/>
          <a:lstStyle/>
          <a:p>
            <a:fld id="{7AE184E0-0BD4-4705-A12B-9B71DDE63301}" type="slidenum">
              <a:rPr lang="nl-BE" noProof="0" smtClean="0"/>
              <a:pPr/>
              <a:t>39</a:t>
            </a:fld>
            <a:endParaRPr lang="nl-BE" noProof="0"/>
          </a:p>
        </p:txBody>
      </p:sp>
      <p:sp>
        <p:nvSpPr>
          <p:cNvPr id="8" name="Rectangle 7">
            <a:extLst>
              <a:ext uri="{FF2B5EF4-FFF2-40B4-BE49-F238E27FC236}">
                <a16:creationId xmlns:a16="http://schemas.microsoft.com/office/drawing/2014/main" id="{A3911D8B-67EA-8205-6FCF-0DF7E786BF9D}"/>
              </a:ext>
            </a:extLst>
          </p:cNvPr>
          <p:cNvSpPr/>
          <p:nvPr/>
        </p:nvSpPr>
        <p:spPr>
          <a:xfrm>
            <a:off x="5165968" y="6549288"/>
            <a:ext cx="1101970" cy="77372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9" name="TextBox 8">
            <a:extLst>
              <a:ext uri="{FF2B5EF4-FFF2-40B4-BE49-F238E27FC236}">
                <a16:creationId xmlns:a16="http://schemas.microsoft.com/office/drawing/2014/main" id="{EF708E70-D2E8-09C4-0C71-1799ACD1FD81}"/>
              </a:ext>
            </a:extLst>
          </p:cNvPr>
          <p:cNvSpPr txBox="1"/>
          <p:nvPr/>
        </p:nvSpPr>
        <p:spPr>
          <a:xfrm>
            <a:off x="5361353" y="6680342"/>
            <a:ext cx="1570892" cy="511615"/>
          </a:xfrm>
          <a:prstGeom prst="rect">
            <a:avLst/>
          </a:prstGeom>
          <a:noFill/>
        </p:spPr>
        <p:txBody>
          <a:bodyPr wrap="square" rtlCol="0">
            <a:spAutoFit/>
          </a:bodyPr>
          <a:lstStyle/>
          <a:p>
            <a:pPr algn="l">
              <a:lnSpc>
                <a:spcPct val="120000"/>
              </a:lnSpc>
            </a:pPr>
            <a:r>
              <a:rPr lang="en-US" sz="2500"/>
              <a:t>0.9</a:t>
            </a:r>
          </a:p>
        </p:txBody>
      </p:sp>
      <p:sp>
        <p:nvSpPr>
          <p:cNvPr id="10" name="Rectangle 9">
            <a:extLst>
              <a:ext uri="{FF2B5EF4-FFF2-40B4-BE49-F238E27FC236}">
                <a16:creationId xmlns:a16="http://schemas.microsoft.com/office/drawing/2014/main" id="{CDBB4A46-130D-9C7E-0D93-EA44D0BD7690}"/>
              </a:ext>
            </a:extLst>
          </p:cNvPr>
          <p:cNvSpPr/>
          <p:nvPr/>
        </p:nvSpPr>
        <p:spPr>
          <a:xfrm>
            <a:off x="7201874" y="6553197"/>
            <a:ext cx="1101970" cy="77372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1" name="TextBox 10">
            <a:extLst>
              <a:ext uri="{FF2B5EF4-FFF2-40B4-BE49-F238E27FC236}">
                <a16:creationId xmlns:a16="http://schemas.microsoft.com/office/drawing/2014/main" id="{E39D70E3-3D61-3EDA-EF52-379F427F6726}"/>
              </a:ext>
            </a:extLst>
          </p:cNvPr>
          <p:cNvSpPr txBox="1"/>
          <p:nvPr/>
        </p:nvSpPr>
        <p:spPr>
          <a:xfrm>
            <a:off x="7397259" y="6699881"/>
            <a:ext cx="1570892" cy="511615"/>
          </a:xfrm>
          <a:prstGeom prst="rect">
            <a:avLst/>
          </a:prstGeom>
          <a:noFill/>
        </p:spPr>
        <p:txBody>
          <a:bodyPr wrap="square" rtlCol="0">
            <a:spAutoFit/>
          </a:bodyPr>
          <a:lstStyle/>
          <a:p>
            <a:pPr algn="l">
              <a:lnSpc>
                <a:spcPct val="120000"/>
              </a:lnSpc>
            </a:pPr>
            <a:r>
              <a:rPr lang="en-US" sz="2500"/>
              <a:t>0.9</a:t>
            </a:r>
          </a:p>
        </p:txBody>
      </p:sp>
      <p:sp>
        <p:nvSpPr>
          <p:cNvPr id="14" name="TextBox 13">
            <a:extLst>
              <a:ext uri="{FF2B5EF4-FFF2-40B4-BE49-F238E27FC236}">
                <a16:creationId xmlns:a16="http://schemas.microsoft.com/office/drawing/2014/main" id="{86E3D592-38BB-E75D-51DF-CBBCB60EF5D1}"/>
              </a:ext>
            </a:extLst>
          </p:cNvPr>
          <p:cNvSpPr txBox="1"/>
          <p:nvPr/>
        </p:nvSpPr>
        <p:spPr>
          <a:xfrm>
            <a:off x="5477978" y="7737227"/>
            <a:ext cx="1101970" cy="511615"/>
          </a:xfrm>
          <a:prstGeom prst="rect">
            <a:avLst/>
          </a:prstGeom>
          <a:noFill/>
        </p:spPr>
        <p:txBody>
          <a:bodyPr wrap="square" rtlCol="0">
            <a:spAutoFit/>
          </a:bodyPr>
          <a:lstStyle/>
          <a:p>
            <a:pPr algn="l">
              <a:lnSpc>
                <a:spcPct val="120000"/>
              </a:lnSpc>
            </a:pPr>
            <a:r>
              <a:rPr lang="en-US" sz="2500"/>
              <a:t>A</a:t>
            </a:r>
          </a:p>
        </p:txBody>
      </p:sp>
      <p:sp>
        <p:nvSpPr>
          <p:cNvPr id="16" name="TextBox 15">
            <a:extLst>
              <a:ext uri="{FF2B5EF4-FFF2-40B4-BE49-F238E27FC236}">
                <a16:creationId xmlns:a16="http://schemas.microsoft.com/office/drawing/2014/main" id="{5F9FB295-1122-C60D-211C-3410CD363BAC}"/>
              </a:ext>
            </a:extLst>
          </p:cNvPr>
          <p:cNvSpPr txBox="1"/>
          <p:nvPr/>
        </p:nvSpPr>
        <p:spPr>
          <a:xfrm>
            <a:off x="7514036" y="7721594"/>
            <a:ext cx="1101970" cy="511615"/>
          </a:xfrm>
          <a:prstGeom prst="rect">
            <a:avLst/>
          </a:prstGeom>
          <a:noFill/>
        </p:spPr>
        <p:txBody>
          <a:bodyPr wrap="square" rtlCol="0">
            <a:spAutoFit/>
          </a:bodyPr>
          <a:lstStyle/>
          <a:p>
            <a:pPr algn="l">
              <a:lnSpc>
                <a:spcPct val="120000"/>
              </a:lnSpc>
            </a:pPr>
            <a:r>
              <a:rPr lang="en-US" sz="2500"/>
              <a:t>B</a:t>
            </a:r>
          </a:p>
        </p:txBody>
      </p:sp>
      <p:sp>
        <p:nvSpPr>
          <p:cNvPr id="17" name="Oval 16">
            <a:extLst>
              <a:ext uri="{FF2B5EF4-FFF2-40B4-BE49-F238E27FC236}">
                <a16:creationId xmlns:a16="http://schemas.microsoft.com/office/drawing/2014/main" id="{8321D9D2-2D6E-C25A-FF81-4A5C6E1F9580}"/>
              </a:ext>
            </a:extLst>
          </p:cNvPr>
          <p:cNvSpPr/>
          <p:nvPr/>
        </p:nvSpPr>
        <p:spPr>
          <a:xfrm>
            <a:off x="5173786" y="3118326"/>
            <a:ext cx="1039447" cy="77372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8" name="TextBox 17">
            <a:extLst>
              <a:ext uri="{FF2B5EF4-FFF2-40B4-BE49-F238E27FC236}">
                <a16:creationId xmlns:a16="http://schemas.microsoft.com/office/drawing/2014/main" id="{11F0CC26-D8D5-B538-FEFD-29B86DB913C0}"/>
              </a:ext>
            </a:extLst>
          </p:cNvPr>
          <p:cNvSpPr txBox="1"/>
          <p:nvPr/>
        </p:nvSpPr>
        <p:spPr>
          <a:xfrm>
            <a:off x="5453930" y="3200828"/>
            <a:ext cx="1101970" cy="511615"/>
          </a:xfrm>
          <a:prstGeom prst="rect">
            <a:avLst/>
          </a:prstGeom>
          <a:noFill/>
        </p:spPr>
        <p:txBody>
          <a:bodyPr wrap="square" rtlCol="0">
            <a:spAutoFit/>
          </a:bodyPr>
          <a:lstStyle/>
          <a:p>
            <a:pPr algn="l">
              <a:lnSpc>
                <a:spcPct val="120000"/>
              </a:lnSpc>
            </a:pPr>
            <a:r>
              <a:rPr lang="en-US" sz="2500"/>
              <a:t>A</a:t>
            </a:r>
          </a:p>
        </p:txBody>
      </p:sp>
      <p:sp>
        <p:nvSpPr>
          <p:cNvPr id="19" name="Oval 18">
            <a:extLst>
              <a:ext uri="{FF2B5EF4-FFF2-40B4-BE49-F238E27FC236}">
                <a16:creationId xmlns:a16="http://schemas.microsoft.com/office/drawing/2014/main" id="{57C9CC9F-E2FF-9282-F4B3-8D5D39F54055}"/>
              </a:ext>
            </a:extLst>
          </p:cNvPr>
          <p:cNvSpPr/>
          <p:nvPr/>
        </p:nvSpPr>
        <p:spPr>
          <a:xfrm>
            <a:off x="7127635" y="3118326"/>
            <a:ext cx="1039447" cy="77372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0" name="TextBox 19">
            <a:extLst>
              <a:ext uri="{FF2B5EF4-FFF2-40B4-BE49-F238E27FC236}">
                <a16:creationId xmlns:a16="http://schemas.microsoft.com/office/drawing/2014/main" id="{3B06FA78-03A7-911C-69AC-EC7448C77C02}"/>
              </a:ext>
            </a:extLst>
          </p:cNvPr>
          <p:cNvSpPr txBox="1"/>
          <p:nvPr/>
        </p:nvSpPr>
        <p:spPr>
          <a:xfrm>
            <a:off x="7407779" y="3200828"/>
            <a:ext cx="1101970" cy="511615"/>
          </a:xfrm>
          <a:prstGeom prst="rect">
            <a:avLst/>
          </a:prstGeom>
          <a:noFill/>
        </p:spPr>
        <p:txBody>
          <a:bodyPr wrap="square" rtlCol="0">
            <a:spAutoFit/>
          </a:bodyPr>
          <a:lstStyle/>
          <a:p>
            <a:pPr algn="l">
              <a:lnSpc>
                <a:spcPct val="120000"/>
              </a:lnSpc>
            </a:pPr>
            <a:r>
              <a:rPr lang="en-US" sz="2500"/>
              <a:t>A</a:t>
            </a:r>
          </a:p>
        </p:txBody>
      </p:sp>
      <p:sp>
        <p:nvSpPr>
          <p:cNvPr id="23" name="Oval 22">
            <a:extLst>
              <a:ext uri="{FF2B5EF4-FFF2-40B4-BE49-F238E27FC236}">
                <a16:creationId xmlns:a16="http://schemas.microsoft.com/office/drawing/2014/main" id="{17721040-1CC0-6944-6092-B6ED3314737F}"/>
              </a:ext>
            </a:extLst>
          </p:cNvPr>
          <p:cNvSpPr/>
          <p:nvPr/>
        </p:nvSpPr>
        <p:spPr>
          <a:xfrm>
            <a:off x="5138618" y="4489925"/>
            <a:ext cx="1039447" cy="77372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4" name="TextBox 23">
            <a:extLst>
              <a:ext uri="{FF2B5EF4-FFF2-40B4-BE49-F238E27FC236}">
                <a16:creationId xmlns:a16="http://schemas.microsoft.com/office/drawing/2014/main" id="{4895DCA9-18AB-242F-5314-B015FA2FA9DD}"/>
              </a:ext>
            </a:extLst>
          </p:cNvPr>
          <p:cNvSpPr txBox="1"/>
          <p:nvPr/>
        </p:nvSpPr>
        <p:spPr>
          <a:xfrm>
            <a:off x="5418762" y="4572427"/>
            <a:ext cx="1101970" cy="511615"/>
          </a:xfrm>
          <a:prstGeom prst="rect">
            <a:avLst/>
          </a:prstGeom>
          <a:noFill/>
        </p:spPr>
        <p:txBody>
          <a:bodyPr wrap="square" rtlCol="0">
            <a:spAutoFit/>
          </a:bodyPr>
          <a:lstStyle/>
          <a:p>
            <a:pPr algn="l">
              <a:lnSpc>
                <a:spcPct val="120000"/>
              </a:lnSpc>
            </a:pPr>
            <a:r>
              <a:rPr lang="en-US" sz="2500"/>
              <a:t>B</a:t>
            </a:r>
          </a:p>
        </p:txBody>
      </p:sp>
      <p:sp>
        <p:nvSpPr>
          <p:cNvPr id="25" name="Oval 24">
            <a:extLst>
              <a:ext uri="{FF2B5EF4-FFF2-40B4-BE49-F238E27FC236}">
                <a16:creationId xmlns:a16="http://schemas.microsoft.com/office/drawing/2014/main" id="{19C9DF45-B166-78FE-4C87-9F81FA0504A9}"/>
              </a:ext>
            </a:extLst>
          </p:cNvPr>
          <p:cNvSpPr/>
          <p:nvPr/>
        </p:nvSpPr>
        <p:spPr>
          <a:xfrm>
            <a:off x="7092467" y="4489925"/>
            <a:ext cx="1039447" cy="77372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6" name="TextBox 25">
            <a:extLst>
              <a:ext uri="{FF2B5EF4-FFF2-40B4-BE49-F238E27FC236}">
                <a16:creationId xmlns:a16="http://schemas.microsoft.com/office/drawing/2014/main" id="{00D034EF-C471-4C40-1555-E78585243889}"/>
              </a:ext>
            </a:extLst>
          </p:cNvPr>
          <p:cNvSpPr txBox="1"/>
          <p:nvPr/>
        </p:nvSpPr>
        <p:spPr>
          <a:xfrm>
            <a:off x="7372611" y="4572427"/>
            <a:ext cx="1101970" cy="511615"/>
          </a:xfrm>
          <a:prstGeom prst="rect">
            <a:avLst/>
          </a:prstGeom>
          <a:noFill/>
        </p:spPr>
        <p:txBody>
          <a:bodyPr wrap="square" rtlCol="0">
            <a:spAutoFit/>
          </a:bodyPr>
          <a:lstStyle/>
          <a:p>
            <a:pPr algn="l">
              <a:lnSpc>
                <a:spcPct val="120000"/>
              </a:lnSpc>
            </a:pPr>
            <a:r>
              <a:rPr lang="en-US" sz="2500"/>
              <a:t>B</a:t>
            </a:r>
          </a:p>
        </p:txBody>
      </p:sp>
      <p:sp>
        <p:nvSpPr>
          <p:cNvPr id="41" name="TextBox 40">
            <a:extLst>
              <a:ext uri="{FF2B5EF4-FFF2-40B4-BE49-F238E27FC236}">
                <a16:creationId xmlns:a16="http://schemas.microsoft.com/office/drawing/2014/main" id="{4F3BAFDE-41F1-59E9-87C0-9D24D0197FC9}"/>
              </a:ext>
            </a:extLst>
          </p:cNvPr>
          <p:cNvSpPr txBox="1"/>
          <p:nvPr/>
        </p:nvSpPr>
        <p:spPr>
          <a:xfrm>
            <a:off x="5365261" y="5677864"/>
            <a:ext cx="1101970" cy="511615"/>
          </a:xfrm>
          <a:prstGeom prst="rect">
            <a:avLst/>
          </a:prstGeom>
          <a:noFill/>
        </p:spPr>
        <p:txBody>
          <a:bodyPr wrap="square" rtlCol="0">
            <a:spAutoFit/>
          </a:bodyPr>
          <a:lstStyle/>
          <a:p>
            <a:pPr algn="l">
              <a:lnSpc>
                <a:spcPct val="120000"/>
              </a:lnSpc>
            </a:pPr>
            <a:r>
              <a:rPr lang="en-US" sz="2500"/>
              <a:t>…</a:t>
            </a:r>
          </a:p>
        </p:txBody>
      </p:sp>
      <p:sp>
        <p:nvSpPr>
          <p:cNvPr id="42" name="TextBox 41">
            <a:extLst>
              <a:ext uri="{FF2B5EF4-FFF2-40B4-BE49-F238E27FC236}">
                <a16:creationId xmlns:a16="http://schemas.microsoft.com/office/drawing/2014/main" id="{BCC22C2B-592B-ABA0-E953-6AD28FC545B6}"/>
              </a:ext>
            </a:extLst>
          </p:cNvPr>
          <p:cNvSpPr txBox="1"/>
          <p:nvPr/>
        </p:nvSpPr>
        <p:spPr>
          <a:xfrm>
            <a:off x="7372611" y="5659829"/>
            <a:ext cx="1101970" cy="511615"/>
          </a:xfrm>
          <a:prstGeom prst="rect">
            <a:avLst/>
          </a:prstGeom>
          <a:noFill/>
        </p:spPr>
        <p:txBody>
          <a:bodyPr wrap="square" rtlCol="0">
            <a:spAutoFit/>
          </a:bodyPr>
          <a:lstStyle/>
          <a:p>
            <a:pPr algn="l">
              <a:lnSpc>
                <a:spcPct val="120000"/>
              </a:lnSpc>
            </a:pPr>
            <a:r>
              <a:rPr lang="en-US" sz="2500"/>
              <a:t>…</a:t>
            </a:r>
          </a:p>
        </p:txBody>
      </p:sp>
      <p:sp>
        <p:nvSpPr>
          <p:cNvPr id="44" name="TextBox 43">
            <a:extLst>
              <a:ext uri="{FF2B5EF4-FFF2-40B4-BE49-F238E27FC236}">
                <a16:creationId xmlns:a16="http://schemas.microsoft.com/office/drawing/2014/main" id="{D8C1B083-7387-E1B8-8F27-7EF34D565C99}"/>
              </a:ext>
            </a:extLst>
          </p:cNvPr>
          <p:cNvSpPr txBox="1"/>
          <p:nvPr/>
        </p:nvSpPr>
        <p:spPr>
          <a:xfrm>
            <a:off x="8898632" y="438074"/>
            <a:ext cx="2165471" cy="511615"/>
          </a:xfrm>
          <a:prstGeom prst="rect">
            <a:avLst/>
          </a:prstGeom>
          <a:noFill/>
        </p:spPr>
        <p:txBody>
          <a:bodyPr wrap="square" rtlCol="0">
            <a:spAutoFit/>
          </a:bodyPr>
          <a:lstStyle/>
          <a:p>
            <a:pPr algn="l">
              <a:lnSpc>
                <a:spcPct val="120000"/>
              </a:lnSpc>
            </a:pPr>
            <a:r>
              <a:rPr lang="en-US" sz="2500"/>
              <a:t>41 total halls</a:t>
            </a:r>
          </a:p>
        </p:txBody>
      </p:sp>
      <p:sp>
        <p:nvSpPr>
          <p:cNvPr id="45" name="TextBox 44">
            <a:extLst>
              <a:ext uri="{FF2B5EF4-FFF2-40B4-BE49-F238E27FC236}">
                <a16:creationId xmlns:a16="http://schemas.microsoft.com/office/drawing/2014/main" id="{A2AFB1FB-0122-9E58-1378-D0124CA53F69}"/>
              </a:ext>
            </a:extLst>
          </p:cNvPr>
          <p:cNvSpPr txBox="1"/>
          <p:nvPr/>
        </p:nvSpPr>
        <p:spPr>
          <a:xfrm>
            <a:off x="5418762" y="2051966"/>
            <a:ext cx="1101970" cy="511615"/>
          </a:xfrm>
          <a:prstGeom prst="rect">
            <a:avLst/>
          </a:prstGeom>
          <a:noFill/>
        </p:spPr>
        <p:txBody>
          <a:bodyPr wrap="square" rtlCol="0">
            <a:spAutoFit/>
          </a:bodyPr>
          <a:lstStyle/>
          <a:p>
            <a:pPr algn="l">
              <a:lnSpc>
                <a:spcPct val="120000"/>
              </a:lnSpc>
            </a:pPr>
            <a:r>
              <a:rPr lang="en-US" sz="2500"/>
              <a:t>V1</a:t>
            </a:r>
          </a:p>
        </p:txBody>
      </p:sp>
      <p:sp>
        <p:nvSpPr>
          <p:cNvPr id="46" name="TextBox 45">
            <a:extLst>
              <a:ext uri="{FF2B5EF4-FFF2-40B4-BE49-F238E27FC236}">
                <a16:creationId xmlns:a16="http://schemas.microsoft.com/office/drawing/2014/main" id="{F52E30F4-B743-E288-FD71-01A33EEC70D9}"/>
              </a:ext>
            </a:extLst>
          </p:cNvPr>
          <p:cNvSpPr txBox="1"/>
          <p:nvPr/>
        </p:nvSpPr>
        <p:spPr>
          <a:xfrm>
            <a:off x="7392146" y="2062847"/>
            <a:ext cx="1101970" cy="511615"/>
          </a:xfrm>
          <a:prstGeom prst="rect">
            <a:avLst/>
          </a:prstGeom>
          <a:noFill/>
        </p:spPr>
        <p:txBody>
          <a:bodyPr wrap="square" rtlCol="0">
            <a:spAutoFit/>
          </a:bodyPr>
          <a:lstStyle/>
          <a:p>
            <a:pPr algn="l">
              <a:lnSpc>
                <a:spcPct val="120000"/>
              </a:lnSpc>
            </a:pPr>
            <a:r>
              <a:rPr lang="en-US" sz="2500"/>
              <a:t>V2</a:t>
            </a:r>
          </a:p>
        </p:txBody>
      </p:sp>
      <p:sp>
        <p:nvSpPr>
          <p:cNvPr id="48" name="TextBox 47">
            <a:extLst>
              <a:ext uri="{FF2B5EF4-FFF2-40B4-BE49-F238E27FC236}">
                <a16:creationId xmlns:a16="http://schemas.microsoft.com/office/drawing/2014/main" id="{06A3EFCE-F30E-F0F9-5E77-D2B50A1E49F7}"/>
              </a:ext>
            </a:extLst>
          </p:cNvPr>
          <p:cNvSpPr txBox="1"/>
          <p:nvPr/>
        </p:nvSpPr>
        <p:spPr>
          <a:xfrm>
            <a:off x="195385" y="2307773"/>
            <a:ext cx="4103077" cy="1896609"/>
          </a:xfrm>
          <a:prstGeom prst="rect">
            <a:avLst/>
          </a:prstGeom>
          <a:noFill/>
        </p:spPr>
        <p:txBody>
          <a:bodyPr wrap="square" rtlCol="0">
            <a:spAutoFit/>
          </a:bodyPr>
          <a:lstStyle/>
          <a:p>
            <a:pPr algn="l">
              <a:lnSpc>
                <a:spcPct val="120000"/>
              </a:lnSpc>
            </a:pPr>
            <a:r>
              <a:rPr lang="en-US" sz="2500"/>
              <a:t>P(0.9, A) = P(0.9|A) * P(A)</a:t>
            </a:r>
          </a:p>
          <a:p>
            <a:pPr algn="l">
              <a:lnSpc>
                <a:spcPct val="120000"/>
              </a:lnSpc>
            </a:pPr>
            <a:r>
              <a:rPr lang="en-US" sz="2500"/>
              <a:t>	= 0.5 * (1/41)</a:t>
            </a:r>
          </a:p>
          <a:p>
            <a:pPr algn="l">
              <a:lnSpc>
                <a:spcPct val="120000"/>
              </a:lnSpc>
            </a:pPr>
            <a:r>
              <a:rPr lang="en-US" sz="2500"/>
              <a:t>	= 0.012</a:t>
            </a:r>
          </a:p>
          <a:p>
            <a:pPr algn="l">
              <a:lnSpc>
                <a:spcPct val="120000"/>
              </a:lnSpc>
            </a:pPr>
            <a:endParaRPr lang="en-US" sz="2500"/>
          </a:p>
        </p:txBody>
      </p:sp>
      <p:cxnSp>
        <p:nvCxnSpPr>
          <p:cNvPr id="50" name="Straight Arrow Connector 49">
            <a:extLst>
              <a:ext uri="{FF2B5EF4-FFF2-40B4-BE49-F238E27FC236}">
                <a16:creationId xmlns:a16="http://schemas.microsoft.com/office/drawing/2014/main" id="{A4C43A84-614F-D451-7620-A9D8972B9044}"/>
              </a:ext>
            </a:extLst>
          </p:cNvPr>
          <p:cNvCxnSpPr/>
          <p:nvPr/>
        </p:nvCxnSpPr>
        <p:spPr>
          <a:xfrm>
            <a:off x="4572000" y="3446585"/>
            <a:ext cx="382954" cy="0"/>
          </a:xfrm>
          <a:prstGeom prst="straightConnector1">
            <a:avLst/>
          </a:prstGeom>
          <a:ln w="31750">
            <a:solidFill>
              <a:srgbClr val="FF0000"/>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441F0E7-2B2C-FAE9-D9E1-9599E792514B}"/>
              </a:ext>
            </a:extLst>
          </p:cNvPr>
          <p:cNvSpPr txBox="1"/>
          <p:nvPr/>
        </p:nvSpPr>
        <p:spPr>
          <a:xfrm>
            <a:off x="193356" y="4495031"/>
            <a:ext cx="4103077" cy="1896609"/>
          </a:xfrm>
          <a:prstGeom prst="rect">
            <a:avLst/>
          </a:prstGeom>
          <a:noFill/>
        </p:spPr>
        <p:txBody>
          <a:bodyPr wrap="square" rtlCol="0">
            <a:spAutoFit/>
          </a:bodyPr>
          <a:lstStyle/>
          <a:p>
            <a:pPr algn="l">
              <a:lnSpc>
                <a:spcPct val="120000"/>
              </a:lnSpc>
            </a:pPr>
            <a:r>
              <a:rPr lang="en-US" sz="2500"/>
              <a:t>P(0.9, B) = P(0.9|B) * P(B)</a:t>
            </a:r>
          </a:p>
          <a:p>
            <a:pPr algn="l">
              <a:lnSpc>
                <a:spcPct val="120000"/>
              </a:lnSpc>
            </a:pPr>
            <a:r>
              <a:rPr lang="en-US" sz="2500"/>
              <a:t>	= 0.01 * (1/41)</a:t>
            </a:r>
          </a:p>
          <a:p>
            <a:pPr algn="l">
              <a:lnSpc>
                <a:spcPct val="120000"/>
              </a:lnSpc>
            </a:pPr>
            <a:r>
              <a:rPr lang="en-US" sz="2500"/>
              <a:t>	= 0.00024</a:t>
            </a:r>
          </a:p>
          <a:p>
            <a:pPr algn="l">
              <a:lnSpc>
                <a:spcPct val="120000"/>
              </a:lnSpc>
            </a:pPr>
            <a:endParaRPr lang="en-US" sz="2500"/>
          </a:p>
        </p:txBody>
      </p:sp>
      <p:cxnSp>
        <p:nvCxnSpPr>
          <p:cNvPr id="54" name="Straight Arrow Connector 53">
            <a:extLst>
              <a:ext uri="{FF2B5EF4-FFF2-40B4-BE49-F238E27FC236}">
                <a16:creationId xmlns:a16="http://schemas.microsoft.com/office/drawing/2014/main" id="{0106F1BF-177C-022A-C469-FDFD37F5DE91}"/>
              </a:ext>
            </a:extLst>
          </p:cNvPr>
          <p:cNvCxnSpPr/>
          <p:nvPr/>
        </p:nvCxnSpPr>
        <p:spPr>
          <a:xfrm>
            <a:off x="4572000" y="4783428"/>
            <a:ext cx="382954" cy="0"/>
          </a:xfrm>
          <a:prstGeom prst="straightConnector1">
            <a:avLst/>
          </a:prstGeom>
          <a:ln w="31750">
            <a:solidFill>
              <a:srgbClr val="FF0000"/>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9C82F67-FF10-91EE-106D-4CA556D99765}"/>
              </a:ext>
            </a:extLst>
          </p:cNvPr>
          <p:cNvSpPr txBox="1"/>
          <p:nvPr/>
        </p:nvSpPr>
        <p:spPr>
          <a:xfrm>
            <a:off x="5081346" y="2666417"/>
            <a:ext cx="1444636" cy="726609"/>
          </a:xfrm>
          <a:prstGeom prst="rect">
            <a:avLst/>
          </a:prstGeom>
          <a:noFill/>
        </p:spPr>
        <p:txBody>
          <a:bodyPr wrap="square" rtlCol="0">
            <a:spAutoFit/>
          </a:bodyPr>
          <a:lstStyle/>
          <a:p>
            <a:pPr>
              <a:lnSpc>
                <a:spcPct val="120000"/>
              </a:lnSpc>
            </a:pPr>
            <a:r>
              <a:rPr lang="en-US" sz="1800">
                <a:solidFill>
                  <a:srgbClr val="FF0000"/>
                </a:solidFill>
              </a:rPr>
              <a:t>v1 = 0.012</a:t>
            </a:r>
          </a:p>
          <a:p>
            <a:pPr algn="l">
              <a:lnSpc>
                <a:spcPct val="120000"/>
              </a:lnSpc>
            </a:pPr>
            <a:endParaRPr lang="en-US" sz="1800"/>
          </a:p>
        </p:txBody>
      </p:sp>
      <p:sp>
        <p:nvSpPr>
          <p:cNvPr id="59" name="TextBox 58">
            <a:extLst>
              <a:ext uri="{FF2B5EF4-FFF2-40B4-BE49-F238E27FC236}">
                <a16:creationId xmlns:a16="http://schemas.microsoft.com/office/drawing/2014/main" id="{3433EE87-0A03-013C-AC31-ADA9426251AE}"/>
              </a:ext>
            </a:extLst>
          </p:cNvPr>
          <p:cNvSpPr txBox="1"/>
          <p:nvPr/>
        </p:nvSpPr>
        <p:spPr>
          <a:xfrm>
            <a:off x="4934947" y="5308743"/>
            <a:ext cx="1679020" cy="726609"/>
          </a:xfrm>
          <a:prstGeom prst="rect">
            <a:avLst/>
          </a:prstGeom>
          <a:noFill/>
        </p:spPr>
        <p:txBody>
          <a:bodyPr wrap="square" rtlCol="0">
            <a:spAutoFit/>
          </a:bodyPr>
          <a:lstStyle/>
          <a:p>
            <a:pPr>
              <a:lnSpc>
                <a:spcPct val="120000"/>
              </a:lnSpc>
            </a:pPr>
            <a:r>
              <a:rPr lang="en-US" sz="1800">
                <a:solidFill>
                  <a:srgbClr val="FF0000"/>
                </a:solidFill>
              </a:rPr>
              <a:t>v1 = 0.00024</a:t>
            </a:r>
          </a:p>
          <a:p>
            <a:pPr algn="l">
              <a:lnSpc>
                <a:spcPct val="120000"/>
              </a:lnSpc>
            </a:pPr>
            <a:endParaRPr lang="en-US" sz="1800"/>
          </a:p>
        </p:txBody>
      </p:sp>
      <p:sp>
        <p:nvSpPr>
          <p:cNvPr id="61" name="Rectangle 60">
            <a:extLst>
              <a:ext uri="{FF2B5EF4-FFF2-40B4-BE49-F238E27FC236}">
                <a16:creationId xmlns:a16="http://schemas.microsoft.com/office/drawing/2014/main" id="{563C9D94-1F21-7DC5-E41F-E9F602EE34D3}"/>
              </a:ext>
            </a:extLst>
          </p:cNvPr>
          <p:cNvSpPr/>
          <p:nvPr/>
        </p:nvSpPr>
        <p:spPr>
          <a:xfrm>
            <a:off x="12561690" y="1538586"/>
            <a:ext cx="3304715" cy="495035"/>
          </a:xfrm>
          <a:prstGeom prst="rect">
            <a:avLst/>
          </a:prstGeom>
          <a:noFill/>
          <a:ln w="317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pic>
        <p:nvPicPr>
          <p:cNvPr id="6" name="Picture 5" descr="A picture containing text, screenshot, font, number&#10;&#10;Description automatically generated">
            <a:extLst>
              <a:ext uri="{FF2B5EF4-FFF2-40B4-BE49-F238E27FC236}">
                <a16:creationId xmlns:a16="http://schemas.microsoft.com/office/drawing/2014/main" id="{0E170E9E-3141-D762-DC92-ABC4777044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88060" y="683846"/>
            <a:ext cx="4309884" cy="4215606"/>
          </a:xfrm>
          <a:prstGeom prst="rect">
            <a:avLst/>
          </a:prstGeom>
        </p:spPr>
      </p:pic>
      <p:sp>
        <p:nvSpPr>
          <p:cNvPr id="3" name="Rectangle 2">
            <a:extLst>
              <a:ext uri="{FF2B5EF4-FFF2-40B4-BE49-F238E27FC236}">
                <a16:creationId xmlns:a16="http://schemas.microsoft.com/office/drawing/2014/main" id="{47B59F86-8627-11DE-8D04-AFEC9C76D65C}"/>
              </a:ext>
            </a:extLst>
          </p:cNvPr>
          <p:cNvSpPr/>
          <p:nvPr/>
        </p:nvSpPr>
        <p:spPr>
          <a:xfrm>
            <a:off x="12561689" y="1556931"/>
            <a:ext cx="3304715" cy="495035"/>
          </a:xfrm>
          <a:prstGeom prst="rect">
            <a:avLst/>
          </a:prstGeom>
          <a:noFill/>
          <a:ln w="317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Titel 1">
            <a:extLst>
              <a:ext uri="{FF2B5EF4-FFF2-40B4-BE49-F238E27FC236}">
                <a16:creationId xmlns:a16="http://schemas.microsoft.com/office/drawing/2014/main" id="{F4369EB9-43FA-7DB1-2BE4-37955C73F8D0}"/>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u="none" cap="none">
                <a:solidFill>
                  <a:schemeClr val="tx1"/>
                </a:solidFill>
                <a:cs typeface="Arial"/>
              </a:rPr>
              <a:t>1 – 2</a:t>
            </a:r>
            <a:r>
              <a:rPr lang="nl-NL" sz="2000" b="1" u="none" cap="none">
                <a:solidFill>
                  <a:schemeClr val="tx1"/>
                </a:solidFill>
                <a:cs typeface="Arial"/>
              </a:rPr>
              <a:t> </a:t>
            </a:r>
            <a:r>
              <a:rPr lang="nl-NL" sz="2000" u="none" cap="none">
                <a:solidFill>
                  <a:schemeClr val="tx1"/>
                </a:solidFill>
                <a:cs typeface="Arial"/>
              </a:rPr>
              <a:t>– </a:t>
            </a:r>
            <a:r>
              <a:rPr lang="nl-NL" sz="2000" b="1" u="none" cap="none" err="1">
                <a:solidFill>
                  <a:schemeClr val="tx1"/>
                </a:solidFill>
                <a:cs typeface="Arial"/>
              </a:rPr>
              <a:t>Localization</a:t>
            </a:r>
            <a:r>
              <a:rPr lang="nl-NL" sz="2000" b="1" u="none" cap="none">
                <a:solidFill>
                  <a:schemeClr val="tx1"/>
                </a:solidFill>
                <a:cs typeface="Arial"/>
              </a:rPr>
              <a:t> </a:t>
            </a:r>
            <a:r>
              <a:rPr lang="nl-NL" sz="2000" u="none" cap="none">
                <a:solidFill>
                  <a:schemeClr val="tx1"/>
                </a:solidFill>
                <a:cs typeface="Arial"/>
              </a:rPr>
              <a:t>– 4</a:t>
            </a:r>
            <a:endParaRPr lang="nl-NL" sz="2800" u="none" cap="none">
              <a:solidFill>
                <a:schemeClr val="tx1"/>
              </a:solidFill>
              <a:cs typeface="Arial"/>
            </a:endParaRPr>
          </a:p>
        </p:txBody>
      </p:sp>
    </p:spTree>
    <p:extLst>
      <p:ext uri="{BB962C8B-B14F-4D97-AF65-F5344CB8AC3E}">
        <p14:creationId xmlns:p14="http://schemas.microsoft.com/office/powerpoint/2010/main" val="60189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cap="none">
                <a:cs typeface="Arial"/>
              </a:rPr>
              <a:t>Content</a:t>
            </a:r>
            <a:endParaRPr lang="nl-NL"/>
          </a:p>
        </p:txBody>
      </p:sp>
      <p:sp>
        <p:nvSpPr>
          <p:cNvPr id="3" name="Tijdelijke aanduiding voor inhoud 2"/>
          <p:cNvSpPr>
            <a:spLocks noGrp="1"/>
          </p:cNvSpPr>
          <p:nvPr>
            <p:ph idx="1"/>
          </p:nvPr>
        </p:nvSpPr>
        <p:spPr/>
        <p:txBody>
          <a:bodyPr vert="horz" lIns="91440" tIns="45720" rIns="91440" bIns="45720" rtlCol="0" anchor="t">
            <a:normAutofit/>
          </a:bodyPr>
          <a:lstStyle/>
          <a:p>
            <a:pPr marL="85725" indent="0">
              <a:buNone/>
            </a:pPr>
            <a:r>
              <a:rPr lang="nl-NL" sz="4000" err="1">
                <a:cs typeface="Arial"/>
              </a:rPr>
              <a:t>Painting</a:t>
            </a:r>
            <a:r>
              <a:rPr lang="nl-NL" sz="4000">
                <a:cs typeface="Arial"/>
              </a:rPr>
              <a:t> </a:t>
            </a:r>
            <a:r>
              <a:rPr lang="nl-NL" sz="4000" err="1">
                <a:cs typeface="Arial"/>
              </a:rPr>
              <a:t>detection</a:t>
            </a:r>
            <a:endParaRPr lang="nl-NL" sz="4000">
              <a:cs typeface="Arial"/>
            </a:endParaRPr>
          </a:p>
          <a:p>
            <a:pPr marL="85725" indent="0">
              <a:buNone/>
            </a:pPr>
            <a:endParaRPr lang="nl-NL" sz="4000">
              <a:cs typeface="Arial"/>
            </a:endParaRPr>
          </a:p>
          <a:p>
            <a:pPr marL="85725" indent="0">
              <a:buNone/>
            </a:pPr>
            <a:r>
              <a:rPr lang="nl-NL" sz="4000">
                <a:cs typeface="Arial"/>
              </a:rPr>
              <a:t>Matching</a:t>
            </a:r>
          </a:p>
          <a:p>
            <a:pPr marL="85725" indent="0">
              <a:buNone/>
            </a:pPr>
            <a:endParaRPr lang="nl-NL" sz="4000">
              <a:cs typeface="Arial"/>
            </a:endParaRPr>
          </a:p>
          <a:p>
            <a:pPr marL="85725" indent="0">
              <a:buNone/>
            </a:pPr>
            <a:r>
              <a:rPr lang="nl-NL" sz="4000" err="1">
                <a:cs typeface="Arial"/>
              </a:rPr>
              <a:t>Localization</a:t>
            </a:r>
            <a:endParaRPr lang="nl-NL" sz="4000">
              <a:cs typeface="Arial"/>
            </a:endParaRPr>
          </a:p>
          <a:p>
            <a:pPr marL="85725" indent="0">
              <a:buNone/>
            </a:pPr>
            <a:endParaRPr lang="nl-NL" sz="4000">
              <a:cs typeface="Arial"/>
            </a:endParaRPr>
          </a:p>
          <a:p>
            <a:pPr marL="85725" indent="0">
              <a:buNone/>
            </a:pPr>
            <a:r>
              <a:rPr lang="nl-NL" sz="4000">
                <a:cs typeface="Arial"/>
              </a:rPr>
              <a:t>Demo</a:t>
            </a: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4</a:t>
            </a:fld>
            <a:endParaRPr lang="nl-BE" noProof="0"/>
          </a:p>
        </p:txBody>
      </p:sp>
      <p:pic>
        <p:nvPicPr>
          <p:cNvPr id="6" name="Afbeelding 6">
            <a:extLst>
              <a:ext uri="{FF2B5EF4-FFF2-40B4-BE49-F238E27FC236}">
                <a16:creationId xmlns:a16="http://schemas.microsoft.com/office/drawing/2014/main" id="{7301E800-A1A9-B1AD-1A97-0EF6C639CE88}"/>
              </a:ext>
            </a:extLst>
          </p:cNvPr>
          <p:cNvPicPr>
            <a:picLocks noChangeAspect="1"/>
          </p:cNvPicPr>
          <p:nvPr/>
        </p:nvPicPr>
        <p:blipFill>
          <a:blip r:embed="rId2"/>
          <a:stretch>
            <a:fillRect/>
          </a:stretch>
        </p:blipFill>
        <p:spPr>
          <a:xfrm>
            <a:off x="8298272" y="3456657"/>
            <a:ext cx="7645221" cy="5100894"/>
          </a:xfrm>
          <a:prstGeom prst="rect">
            <a:avLst/>
          </a:prstGeom>
        </p:spPr>
      </p:pic>
    </p:spTree>
    <p:extLst>
      <p:ext uri="{BB962C8B-B14F-4D97-AF65-F5344CB8AC3E}">
        <p14:creationId xmlns:p14="http://schemas.microsoft.com/office/powerpoint/2010/main" val="18882892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828D86AF-5A06-6F9A-79DD-A96B89BB0437}"/>
              </a:ext>
            </a:extLst>
          </p:cNvPr>
          <p:cNvPicPr>
            <a:picLocks noChangeAspect="1"/>
          </p:cNvPicPr>
          <p:nvPr/>
        </p:nvPicPr>
        <p:blipFill>
          <a:blip r:embed="rId2"/>
          <a:stretch>
            <a:fillRect/>
          </a:stretch>
        </p:blipFill>
        <p:spPr>
          <a:xfrm>
            <a:off x="12016461" y="4343958"/>
            <a:ext cx="4772801" cy="5016202"/>
          </a:xfrm>
          <a:prstGeom prst="rect">
            <a:avLst/>
          </a:prstGeom>
        </p:spPr>
      </p:pic>
      <p:sp>
        <p:nvSpPr>
          <p:cNvPr id="2" name="Title 1">
            <a:extLst>
              <a:ext uri="{FF2B5EF4-FFF2-40B4-BE49-F238E27FC236}">
                <a16:creationId xmlns:a16="http://schemas.microsoft.com/office/drawing/2014/main" id="{0C552A4E-CF4F-2F9C-1D14-47E960AAF7AE}"/>
              </a:ext>
            </a:extLst>
          </p:cNvPr>
          <p:cNvSpPr>
            <a:spLocks noGrp="1"/>
          </p:cNvSpPr>
          <p:nvPr>
            <p:ph type="title"/>
          </p:nvPr>
        </p:nvSpPr>
        <p:spPr/>
        <p:txBody>
          <a:bodyPr/>
          <a:lstStyle/>
          <a:p>
            <a:r>
              <a:rPr lang="en-US" cap="none"/>
              <a:t>Viterbi algorithm</a:t>
            </a:r>
          </a:p>
        </p:txBody>
      </p:sp>
      <p:sp>
        <p:nvSpPr>
          <p:cNvPr id="4" name="Slide Number Placeholder 3">
            <a:extLst>
              <a:ext uri="{FF2B5EF4-FFF2-40B4-BE49-F238E27FC236}">
                <a16:creationId xmlns:a16="http://schemas.microsoft.com/office/drawing/2014/main" id="{600BDA80-65AA-5D46-7ACE-8C44732B04E7}"/>
              </a:ext>
            </a:extLst>
          </p:cNvPr>
          <p:cNvSpPr>
            <a:spLocks noGrp="1"/>
          </p:cNvSpPr>
          <p:nvPr>
            <p:ph type="sldNum" sz="quarter" idx="4"/>
          </p:nvPr>
        </p:nvSpPr>
        <p:spPr/>
        <p:txBody>
          <a:bodyPr/>
          <a:lstStyle/>
          <a:p>
            <a:fld id="{7AE184E0-0BD4-4705-A12B-9B71DDE63301}" type="slidenum">
              <a:rPr lang="nl-BE" noProof="0" smtClean="0"/>
              <a:pPr/>
              <a:t>40</a:t>
            </a:fld>
            <a:endParaRPr lang="nl-BE" noProof="0"/>
          </a:p>
        </p:txBody>
      </p:sp>
      <p:sp>
        <p:nvSpPr>
          <p:cNvPr id="8" name="Rectangle 7">
            <a:extLst>
              <a:ext uri="{FF2B5EF4-FFF2-40B4-BE49-F238E27FC236}">
                <a16:creationId xmlns:a16="http://schemas.microsoft.com/office/drawing/2014/main" id="{A3911D8B-67EA-8205-6FCF-0DF7E786BF9D}"/>
              </a:ext>
            </a:extLst>
          </p:cNvPr>
          <p:cNvSpPr/>
          <p:nvPr/>
        </p:nvSpPr>
        <p:spPr>
          <a:xfrm>
            <a:off x="5165968" y="6549288"/>
            <a:ext cx="1101970" cy="77372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9" name="TextBox 8">
            <a:extLst>
              <a:ext uri="{FF2B5EF4-FFF2-40B4-BE49-F238E27FC236}">
                <a16:creationId xmlns:a16="http://schemas.microsoft.com/office/drawing/2014/main" id="{EF708E70-D2E8-09C4-0C71-1799ACD1FD81}"/>
              </a:ext>
            </a:extLst>
          </p:cNvPr>
          <p:cNvSpPr txBox="1"/>
          <p:nvPr/>
        </p:nvSpPr>
        <p:spPr>
          <a:xfrm>
            <a:off x="5361353" y="6680342"/>
            <a:ext cx="1570892" cy="511615"/>
          </a:xfrm>
          <a:prstGeom prst="rect">
            <a:avLst/>
          </a:prstGeom>
          <a:noFill/>
        </p:spPr>
        <p:txBody>
          <a:bodyPr wrap="square" rtlCol="0">
            <a:spAutoFit/>
          </a:bodyPr>
          <a:lstStyle/>
          <a:p>
            <a:pPr algn="l">
              <a:lnSpc>
                <a:spcPct val="120000"/>
              </a:lnSpc>
            </a:pPr>
            <a:r>
              <a:rPr lang="en-US" sz="2500"/>
              <a:t>0.9</a:t>
            </a:r>
          </a:p>
        </p:txBody>
      </p:sp>
      <p:sp>
        <p:nvSpPr>
          <p:cNvPr id="10" name="Rectangle 9">
            <a:extLst>
              <a:ext uri="{FF2B5EF4-FFF2-40B4-BE49-F238E27FC236}">
                <a16:creationId xmlns:a16="http://schemas.microsoft.com/office/drawing/2014/main" id="{CDBB4A46-130D-9C7E-0D93-EA44D0BD7690}"/>
              </a:ext>
            </a:extLst>
          </p:cNvPr>
          <p:cNvSpPr/>
          <p:nvPr/>
        </p:nvSpPr>
        <p:spPr>
          <a:xfrm>
            <a:off x="7201874" y="6553197"/>
            <a:ext cx="1101970" cy="77372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1" name="TextBox 10">
            <a:extLst>
              <a:ext uri="{FF2B5EF4-FFF2-40B4-BE49-F238E27FC236}">
                <a16:creationId xmlns:a16="http://schemas.microsoft.com/office/drawing/2014/main" id="{E39D70E3-3D61-3EDA-EF52-379F427F6726}"/>
              </a:ext>
            </a:extLst>
          </p:cNvPr>
          <p:cNvSpPr txBox="1"/>
          <p:nvPr/>
        </p:nvSpPr>
        <p:spPr>
          <a:xfrm>
            <a:off x="7397259" y="6699881"/>
            <a:ext cx="1570892" cy="511615"/>
          </a:xfrm>
          <a:prstGeom prst="rect">
            <a:avLst/>
          </a:prstGeom>
          <a:noFill/>
        </p:spPr>
        <p:txBody>
          <a:bodyPr wrap="square" rtlCol="0">
            <a:spAutoFit/>
          </a:bodyPr>
          <a:lstStyle/>
          <a:p>
            <a:pPr algn="l">
              <a:lnSpc>
                <a:spcPct val="120000"/>
              </a:lnSpc>
            </a:pPr>
            <a:r>
              <a:rPr lang="en-US" sz="2500"/>
              <a:t>0.9</a:t>
            </a:r>
          </a:p>
        </p:txBody>
      </p:sp>
      <p:sp>
        <p:nvSpPr>
          <p:cNvPr id="14" name="TextBox 13">
            <a:extLst>
              <a:ext uri="{FF2B5EF4-FFF2-40B4-BE49-F238E27FC236}">
                <a16:creationId xmlns:a16="http://schemas.microsoft.com/office/drawing/2014/main" id="{86E3D592-38BB-E75D-51DF-CBBCB60EF5D1}"/>
              </a:ext>
            </a:extLst>
          </p:cNvPr>
          <p:cNvSpPr txBox="1"/>
          <p:nvPr/>
        </p:nvSpPr>
        <p:spPr>
          <a:xfrm>
            <a:off x="5477978" y="7737227"/>
            <a:ext cx="1101970" cy="511615"/>
          </a:xfrm>
          <a:prstGeom prst="rect">
            <a:avLst/>
          </a:prstGeom>
          <a:noFill/>
        </p:spPr>
        <p:txBody>
          <a:bodyPr wrap="square" rtlCol="0">
            <a:spAutoFit/>
          </a:bodyPr>
          <a:lstStyle/>
          <a:p>
            <a:pPr algn="l">
              <a:lnSpc>
                <a:spcPct val="120000"/>
              </a:lnSpc>
            </a:pPr>
            <a:r>
              <a:rPr lang="en-US" sz="2500"/>
              <a:t>A</a:t>
            </a:r>
          </a:p>
        </p:txBody>
      </p:sp>
      <p:sp>
        <p:nvSpPr>
          <p:cNvPr id="16" name="TextBox 15">
            <a:extLst>
              <a:ext uri="{FF2B5EF4-FFF2-40B4-BE49-F238E27FC236}">
                <a16:creationId xmlns:a16="http://schemas.microsoft.com/office/drawing/2014/main" id="{5F9FB295-1122-C60D-211C-3410CD363BAC}"/>
              </a:ext>
            </a:extLst>
          </p:cNvPr>
          <p:cNvSpPr txBox="1"/>
          <p:nvPr/>
        </p:nvSpPr>
        <p:spPr>
          <a:xfrm>
            <a:off x="7514036" y="7721594"/>
            <a:ext cx="1101970" cy="511615"/>
          </a:xfrm>
          <a:prstGeom prst="rect">
            <a:avLst/>
          </a:prstGeom>
          <a:noFill/>
        </p:spPr>
        <p:txBody>
          <a:bodyPr wrap="square" rtlCol="0">
            <a:spAutoFit/>
          </a:bodyPr>
          <a:lstStyle/>
          <a:p>
            <a:pPr algn="l">
              <a:lnSpc>
                <a:spcPct val="120000"/>
              </a:lnSpc>
            </a:pPr>
            <a:r>
              <a:rPr lang="en-US" sz="2500"/>
              <a:t>B</a:t>
            </a:r>
          </a:p>
        </p:txBody>
      </p:sp>
      <p:sp>
        <p:nvSpPr>
          <p:cNvPr id="17" name="Oval 16">
            <a:extLst>
              <a:ext uri="{FF2B5EF4-FFF2-40B4-BE49-F238E27FC236}">
                <a16:creationId xmlns:a16="http://schemas.microsoft.com/office/drawing/2014/main" id="{8321D9D2-2D6E-C25A-FF81-4A5C6E1F9580}"/>
              </a:ext>
            </a:extLst>
          </p:cNvPr>
          <p:cNvSpPr/>
          <p:nvPr/>
        </p:nvSpPr>
        <p:spPr>
          <a:xfrm>
            <a:off x="5173786" y="3118326"/>
            <a:ext cx="1039447" cy="77372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8" name="TextBox 17">
            <a:extLst>
              <a:ext uri="{FF2B5EF4-FFF2-40B4-BE49-F238E27FC236}">
                <a16:creationId xmlns:a16="http://schemas.microsoft.com/office/drawing/2014/main" id="{11F0CC26-D8D5-B538-FEFD-29B86DB913C0}"/>
              </a:ext>
            </a:extLst>
          </p:cNvPr>
          <p:cNvSpPr txBox="1"/>
          <p:nvPr/>
        </p:nvSpPr>
        <p:spPr>
          <a:xfrm>
            <a:off x="5453930" y="3200828"/>
            <a:ext cx="1101970" cy="511615"/>
          </a:xfrm>
          <a:prstGeom prst="rect">
            <a:avLst/>
          </a:prstGeom>
          <a:noFill/>
        </p:spPr>
        <p:txBody>
          <a:bodyPr wrap="square" rtlCol="0">
            <a:spAutoFit/>
          </a:bodyPr>
          <a:lstStyle/>
          <a:p>
            <a:pPr algn="l">
              <a:lnSpc>
                <a:spcPct val="120000"/>
              </a:lnSpc>
            </a:pPr>
            <a:r>
              <a:rPr lang="en-US" sz="2500"/>
              <a:t>A</a:t>
            </a:r>
          </a:p>
        </p:txBody>
      </p:sp>
      <p:sp>
        <p:nvSpPr>
          <p:cNvPr id="19" name="Oval 18">
            <a:extLst>
              <a:ext uri="{FF2B5EF4-FFF2-40B4-BE49-F238E27FC236}">
                <a16:creationId xmlns:a16="http://schemas.microsoft.com/office/drawing/2014/main" id="{57C9CC9F-E2FF-9282-F4B3-8D5D39F54055}"/>
              </a:ext>
            </a:extLst>
          </p:cNvPr>
          <p:cNvSpPr/>
          <p:nvPr/>
        </p:nvSpPr>
        <p:spPr>
          <a:xfrm>
            <a:off x="7127635" y="3118326"/>
            <a:ext cx="1039447" cy="77372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0" name="TextBox 19">
            <a:extLst>
              <a:ext uri="{FF2B5EF4-FFF2-40B4-BE49-F238E27FC236}">
                <a16:creationId xmlns:a16="http://schemas.microsoft.com/office/drawing/2014/main" id="{3B06FA78-03A7-911C-69AC-EC7448C77C02}"/>
              </a:ext>
            </a:extLst>
          </p:cNvPr>
          <p:cNvSpPr txBox="1"/>
          <p:nvPr/>
        </p:nvSpPr>
        <p:spPr>
          <a:xfrm>
            <a:off x="7407779" y="3200828"/>
            <a:ext cx="1101970" cy="511615"/>
          </a:xfrm>
          <a:prstGeom prst="rect">
            <a:avLst/>
          </a:prstGeom>
          <a:noFill/>
        </p:spPr>
        <p:txBody>
          <a:bodyPr wrap="square" rtlCol="0">
            <a:spAutoFit/>
          </a:bodyPr>
          <a:lstStyle/>
          <a:p>
            <a:pPr algn="l">
              <a:lnSpc>
                <a:spcPct val="120000"/>
              </a:lnSpc>
            </a:pPr>
            <a:r>
              <a:rPr lang="en-US" sz="2500"/>
              <a:t>A</a:t>
            </a:r>
          </a:p>
        </p:txBody>
      </p:sp>
      <p:sp>
        <p:nvSpPr>
          <p:cNvPr id="23" name="Oval 22">
            <a:extLst>
              <a:ext uri="{FF2B5EF4-FFF2-40B4-BE49-F238E27FC236}">
                <a16:creationId xmlns:a16="http://schemas.microsoft.com/office/drawing/2014/main" id="{17721040-1CC0-6944-6092-B6ED3314737F}"/>
              </a:ext>
            </a:extLst>
          </p:cNvPr>
          <p:cNvSpPr/>
          <p:nvPr/>
        </p:nvSpPr>
        <p:spPr>
          <a:xfrm>
            <a:off x="5138618" y="4489925"/>
            <a:ext cx="1039447" cy="77372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4" name="TextBox 23">
            <a:extLst>
              <a:ext uri="{FF2B5EF4-FFF2-40B4-BE49-F238E27FC236}">
                <a16:creationId xmlns:a16="http://schemas.microsoft.com/office/drawing/2014/main" id="{4895DCA9-18AB-242F-5314-B015FA2FA9DD}"/>
              </a:ext>
            </a:extLst>
          </p:cNvPr>
          <p:cNvSpPr txBox="1"/>
          <p:nvPr/>
        </p:nvSpPr>
        <p:spPr>
          <a:xfrm>
            <a:off x="5418762" y="4572427"/>
            <a:ext cx="1101970" cy="511615"/>
          </a:xfrm>
          <a:prstGeom prst="rect">
            <a:avLst/>
          </a:prstGeom>
          <a:noFill/>
        </p:spPr>
        <p:txBody>
          <a:bodyPr wrap="square" rtlCol="0">
            <a:spAutoFit/>
          </a:bodyPr>
          <a:lstStyle/>
          <a:p>
            <a:pPr algn="l">
              <a:lnSpc>
                <a:spcPct val="120000"/>
              </a:lnSpc>
            </a:pPr>
            <a:r>
              <a:rPr lang="en-US" sz="2500"/>
              <a:t>B</a:t>
            </a:r>
          </a:p>
        </p:txBody>
      </p:sp>
      <p:sp>
        <p:nvSpPr>
          <p:cNvPr id="25" name="Oval 24">
            <a:extLst>
              <a:ext uri="{FF2B5EF4-FFF2-40B4-BE49-F238E27FC236}">
                <a16:creationId xmlns:a16="http://schemas.microsoft.com/office/drawing/2014/main" id="{19C9DF45-B166-78FE-4C87-9F81FA0504A9}"/>
              </a:ext>
            </a:extLst>
          </p:cNvPr>
          <p:cNvSpPr/>
          <p:nvPr/>
        </p:nvSpPr>
        <p:spPr>
          <a:xfrm>
            <a:off x="7092467" y="4489925"/>
            <a:ext cx="1039447" cy="77372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6" name="TextBox 25">
            <a:extLst>
              <a:ext uri="{FF2B5EF4-FFF2-40B4-BE49-F238E27FC236}">
                <a16:creationId xmlns:a16="http://schemas.microsoft.com/office/drawing/2014/main" id="{00D034EF-C471-4C40-1555-E78585243889}"/>
              </a:ext>
            </a:extLst>
          </p:cNvPr>
          <p:cNvSpPr txBox="1"/>
          <p:nvPr/>
        </p:nvSpPr>
        <p:spPr>
          <a:xfrm>
            <a:off x="7372611" y="4572427"/>
            <a:ext cx="1101970" cy="511615"/>
          </a:xfrm>
          <a:prstGeom prst="rect">
            <a:avLst/>
          </a:prstGeom>
          <a:noFill/>
        </p:spPr>
        <p:txBody>
          <a:bodyPr wrap="square" rtlCol="0">
            <a:spAutoFit/>
          </a:bodyPr>
          <a:lstStyle/>
          <a:p>
            <a:pPr algn="l">
              <a:lnSpc>
                <a:spcPct val="120000"/>
              </a:lnSpc>
            </a:pPr>
            <a:r>
              <a:rPr lang="en-US" sz="2500"/>
              <a:t>B</a:t>
            </a:r>
          </a:p>
        </p:txBody>
      </p:sp>
      <p:sp>
        <p:nvSpPr>
          <p:cNvPr id="41" name="TextBox 40">
            <a:extLst>
              <a:ext uri="{FF2B5EF4-FFF2-40B4-BE49-F238E27FC236}">
                <a16:creationId xmlns:a16="http://schemas.microsoft.com/office/drawing/2014/main" id="{4F3BAFDE-41F1-59E9-87C0-9D24D0197FC9}"/>
              </a:ext>
            </a:extLst>
          </p:cNvPr>
          <p:cNvSpPr txBox="1"/>
          <p:nvPr/>
        </p:nvSpPr>
        <p:spPr>
          <a:xfrm>
            <a:off x="5365261" y="5677864"/>
            <a:ext cx="1101970" cy="511615"/>
          </a:xfrm>
          <a:prstGeom prst="rect">
            <a:avLst/>
          </a:prstGeom>
          <a:noFill/>
        </p:spPr>
        <p:txBody>
          <a:bodyPr wrap="square" rtlCol="0">
            <a:spAutoFit/>
          </a:bodyPr>
          <a:lstStyle/>
          <a:p>
            <a:pPr algn="l">
              <a:lnSpc>
                <a:spcPct val="120000"/>
              </a:lnSpc>
            </a:pPr>
            <a:r>
              <a:rPr lang="en-US" sz="2500"/>
              <a:t>…</a:t>
            </a:r>
          </a:p>
        </p:txBody>
      </p:sp>
      <p:sp>
        <p:nvSpPr>
          <p:cNvPr id="42" name="TextBox 41">
            <a:extLst>
              <a:ext uri="{FF2B5EF4-FFF2-40B4-BE49-F238E27FC236}">
                <a16:creationId xmlns:a16="http://schemas.microsoft.com/office/drawing/2014/main" id="{BCC22C2B-592B-ABA0-E953-6AD28FC545B6}"/>
              </a:ext>
            </a:extLst>
          </p:cNvPr>
          <p:cNvSpPr txBox="1"/>
          <p:nvPr/>
        </p:nvSpPr>
        <p:spPr>
          <a:xfrm>
            <a:off x="7372611" y="5659829"/>
            <a:ext cx="1101970" cy="511615"/>
          </a:xfrm>
          <a:prstGeom prst="rect">
            <a:avLst/>
          </a:prstGeom>
          <a:noFill/>
        </p:spPr>
        <p:txBody>
          <a:bodyPr wrap="square" rtlCol="0">
            <a:spAutoFit/>
          </a:bodyPr>
          <a:lstStyle/>
          <a:p>
            <a:pPr algn="l">
              <a:lnSpc>
                <a:spcPct val="120000"/>
              </a:lnSpc>
            </a:pPr>
            <a:r>
              <a:rPr lang="en-US" sz="2500"/>
              <a:t>…</a:t>
            </a:r>
          </a:p>
        </p:txBody>
      </p:sp>
      <p:sp>
        <p:nvSpPr>
          <p:cNvPr id="44" name="TextBox 43">
            <a:extLst>
              <a:ext uri="{FF2B5EF4-FFF2-40B4-BE49-F238E27FC236}">
                <a16:creationId xmlns:a16="http://schemas.microsoft.com/office/drawing/2014/main" id="{D8C1B083-7387-E1B8-8F27-7EF34D565C99}"/>
              </a:ext>
            </a:extLst>
          </p:cNvPr>
          <p:cNvSpPr txBox="1"/>
          <p:nvPr/>
        </p:nvSpPr>
        <p:spPr>
          <a:xfrm>
            <a:off x="8898632" y="438074"/>
            <a:ext cx="2165471" cy="511615"/>
          </a:xfrm>
          <a:prstGeom prst="rect">
            <a:avLst/>
          </a:prstGeom>
          <a:noFill/>
        </p:spPr>
        <p:txBody>
          <a:bodyPr wrap="square" rtlCol="0">
            <a:spAutoFit/>
          </a:bodyPr>
          <a:lstStyle/>
          <a:p>
            <a:pPr algn="l">
              <a:lnSpc>
                <a:spcPct val="120000"/>
              </a:lnSpc>
            </a:pPr>
            <a:r>
              <a:rPr lang="en-US" sz="2500"/>
              <a:t>41 total halls</a:t>
            </a:r>
          </a:p>
        </p:txBody>
      </p:sp>
      <p:sp>
        <p:nvSpPr>
          <p:cNvPr id="45" name="TextBox 44">
            <a:extLst>
              <a:ext uri="{FF2B5EF4-FFF2-40B4-BE49-F238E27FC236}">
                <a16:creationId xmlns:a16="http://schemas.microsoft.com/office/drawing/2014/main" id="{A2AFB1FB-0122-9E58-1378-D0124CA53F69}"/>
              </a:ext>
            </a:extLst>
          </p:cNvPr>
          <p:cNvSpPr txBox="1"/>
          <p:nvPr/>
        </p:nvSpPr>
        <p:spPr>
          <a:xfrm>
            <a:off x="5418762" y="2051966"/>
            <a:ext cx="1101970" cy="511615"/>
          </a:xfrm>
          <a:prstGeom prst="rect">
            <a:avLst/>
          </a:prstGeom>
          <a:noFill/>
        </p:spPr>
        <p:txBody>
          <a:bodyPr wrap="square" rtlCol="0">
            <a:spAutoFit/>
          </a:bodyPr>
          <a:lstStyle/>
          <a:p>
            <a:pPr algn="l">
              <a:lnSpc>
                <a:spcPct val="120000"/>
              </a:lnSpc>
            </a:pPr>
            <a:r>
              <a:rPr lang="en-US" sz="2500"/>
              <a:t>V1</a:t>
            </a:r>
          </a:p>
        </p:txBody>
      </p:sp>
      <p:sp>
        <p:nvSpPr>
          <p:cNvPr id="46" name="TextBox 45">
            <a:extLst>
              <a:ext uri="{FF2B5EF4-FFF2-40B4-BE49-F238E27FC236}">
                <a16:creationId xmlns:a16="http://schemas.microsoft.com/office/drawing/2014/main" id="{F52E30F4-B743-E288-FD71-01A33EEC70D9}"/>
              </a:ext>
            </a:extLst>
          </p:cNvPr>
          <p:cNvSpPr txBox="1"/>
          <p:nvPr/>
        </p:nvSpPr>
        <p:spPr>
          <a:xfrm>
            <a:off x="7392146" y="2062847"/>
            <a:ext cx="1101970" cy="511615"/>
          </a:xfrm>
          <a:prstGeom prst="rect">
            <a:avLst/>
          </a:prstGeom>
          <a:noFill/>
        </p:spPr>
        <p:txBody>
          <a:bodyPr wrap="square" rtlCol="0">
            <a:spAutoFit/>
          </a:bodyPr>
          <a:lstStyle/>
          <a:p>
            <a:pPr algn="l">
              <a:lnSpc>
                <a:spcPct val="120000"/>
              </a:lnSpc>
            </a:pPr>
            <a:r>
              <a:rPr lang="en-US" sz="2500"/>
              <a:t>V2</a:t>
            </a:r>
          </a:p>
        </p:txBody>
      </p:sp>
      <p:sp>
        <p:nvSpPr>
          <p:cNvPr id="48" name="TextBox 47">
            <a:extLst>
              <a:ext uri="{FF2B5EF4-FFF2-40B4-BE49-F238E27FC236}">
                <a16:creationId xmlns:a16="http://schemas.microsoft.com/office/drawing/2014/main" id="{06A3EFCE-F30E-F0F9-5E77-D2B50A1E49F7}"/>
              </a:ext>
            </a:extLst>
          </p:cNvPr>
          <p:cNvSpPr txBox="1"/>
          <p:nvPr/>
        </p:nvSpPr>
        <p:spPr>
          <a:xfrm>
            <a:off x="195385" y="2307773"/>
            <a:ext cx="4540738" cy="1896609"/>
          </a:xfrm>
          <a:prstGeom prst="rect">
            <a:avLst/>
          </a:prstGeom>
          <a:noFill/>
        </p:spPr>
        <p:txBody>
          <a:bodyPr wrap="square" rtlCol="0">
            <a:spAutoFit/>
          </a:bodyPr>
          <a:lstStyle/>
          <a:p>
            <a:pPr algn="l">
              <a:lnSpc>
                <a:spcPct val="120000"/>
              </a:lnSpc>
            </a:pPr>
            <a:r>
              <a:rPr lang="en-US" sz="2500"/>
              <a:t>P(0.9, A) = P(0.9|A) * P(A|A)</a:t>
            </a:r>
          </a:p>
          <a:p>
            <a:pPr algn="l">
              <a:lnSpc>
                <a:spcPct val="120000"/>
              </a:lnSpc>
            </a:pPr>
            <a:r>
              <a:rPr lang="en-US" sz="2500"/>
              <a:t>	= 0.01 * 0.6</a:t>
            </a:r>
          </a:p>
          <a:p>
            <a:pPr algn="l">
              <a:lnSpc>
                <a:spcPct val="120000"/>
              </a:lnSpc>
            </a:pPr>
            <a:r>
              <a:rPr lang="en-US" sz="2500"/>
              <a:t>	= 0.06</a:t>
            </a:r>
          </a:p>
          <a:p>
            <a:pPr algn="l">
              <a:lnSpc>
                <a:spcPct val="120000"/>
              </a:lnSpc>
            </a:pPr>
            <a:endParaRPr lang="en-US" sz="2500"/>
          </a:p>
        </p:txBody>
      </p:sp>
      <p:sp>
        <p:nvSpPr>
          <p:cNvPr id="51" name="TextBox 50">
            <a:extLst>
              <a:ext uri="{FF2B5EF4-FFF2-40B4-BE49-F238E27FC236}">
                <a16:creationId xmlns:a16="http://schemas.microsoft.com/office/drawing/2014/main" id="{8441F0E7-2B2C-FAE9-D9E1-9599E792514B}"/>
              </a:ext>
            </a:extLst>
          </p:cNvPr>
          <p:cNvSpPr txBox="1"/>
          <p:nvPr/>
        </p:nvSpPr>
        <p:spPr>
          <a:xfrm>
            <a:off x="193356" y="4495031"/>
            <a:ext cx="4507598" cy="1896609"/>
          </a:xfrm>
          <a:prstGeom prst="rect">
            <a:avLst/>
          </a:prstGeom>
          <a:noFill/>
        </p:spPr>
        <p:txBody>
          <a:bodyPr wrap="square" rtlCol="0">
            <a:spAutoFit/>
          </a:bodyPr>
          <a:lstStyle/>
          <a:p>
            <a:pPr algn="l">
              <a:lnSpc>
                <a:spcPct val="120000"/>
              </a:lnSpc>
            </a:pPr>
            <a:r>
              <a:rPr lang="en-US" sz="2500"/>
              <a:t>P(0.9, B) = P(0.9|B) * P(B|A)</a:t>
            </a:r>
          </a:p>
          <a:p>
            <a:pPr algn="l">
              <a:lnSpc>
                <a:spcPct val="120000"/>
              </a:lnSpc>
            </a:pPr>
            <a:r>
              <a:rPr lang="en-US" sz="2500"/>
              <a:t>	= 0.5 * 0.15</a:t>
            </a:r>
          </a:p>
          <a:p>
            <a:pPr algn="l">
              <a:lnSpc>
                <a:spcPct val="120000"/>
              </a:lnSpc>
            </a:pPr>
            <a:r>
              <a:rPr lang="en-US" sz="2500"/>
              <a:t>	= 0.075</a:t>
            </a:r>
          </a:p>
          <a:p>
            <a:pPr algn="l">
              <a:lnSpc>
                <a:spcPct val="120000"/>
              </a:lnSpc>
            </a:pPr>
            <a:endParaRPr lang="en-US" sz="2500"/>
          </a:p>
        </p:txBody>
      </p:sp>
      <p:cxnSp>
        <p:nvCxnSpPr>
          <p:cNvPr id="3" name="Straight Arrow Connector 2">
            <a:extLst>
              <a:ext uri="{FF2B5EF4-FFF2-40B4-BE49-F238E27FC236}">
                <a16:creationId xmlns:a16="http://schemas.microsoft.com/office/drawing/2014/main" id="{11BC12EB-D365-C97F-5817-539FA4DC7425}"/>
              </a:ext>
            </a:extLst>
          </p:cNvPr>
          <p:cNvCxnSpPr>
            <a:cxnSpLocks/>
          </p:cNvCxnSpPr>
          <p:nvPr/>
        </p:nvCxnSpPr>
        <p:spPr>
          <a:xfrm>
            <a:off x="6424250" y="3480088"/>
            <a:ext cx="507995" cy="3907"/>
          </a:xfrm>
          <a:prstGeom prst="straightConnector1">
            <a:avLst/>
          </a:prstGeom>
          <a:ln w="31750">
            <a:solidFill>
              <a:srgbClr val="FF0000"/>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61DAB32-C2EA-1B88-D686-EF1FEA5224C0}"/>
              </a:ext>
            </a:extLst>
          </p:cNvPr>
          <p:cNvSpPr/>
          <p:nvPr/>
        </p:nvSpPr>
        <p:spPr>
          <a:xfrm>
            <a:off x="12539918" y="2307773"/>
            <a:ext cx="3304715" cy="495035"/>
          </a:xfrm>
          <a:prstGeom prst="rect">
            <a:avLst/>
          </a:prstGeom>
          <a:noFill/>
          <a:ln w="317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cxnSp>
        <p:nvCxnSpPr>
          <p:cNvPr id="34" name="Straight Arrow Connector 33">
            <a:extLst>
              <a:ext uri="{FF2B5EF4-FFF2-40B4-BE49-F238E27FC236}">
                <a16:creationId xmlns:a16="http://schemas.microsoft.com/office/drawing/2014/main" id="{257C1363-956E-F09D-D5C1-8B10D6B58A3C}"/>
              </a:ext>
            </a:extLst>
          </p:cNvPr>
          <p:cNvCxnSpPr>
            <a:cxnSpLocks/>
          </p:cNvCxnSpPr>
          <p:nvPr/>
        </p:nvCxnSpPr>
        <p:spPr>
          <a:xfrm>
            <a:off x="6283574" y="3791494"/>
            <a:ext cx="664307" cy="804842"/>
          </a:xfrm>
          <a:prstGeom prst="straightConnector1">
            <a:avLst/>
          </a:prstGeom>
          <a:ln w="31750">
            <a:solidFill>
              <a:srgbClr val="FF0000"/>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FE8F9F2-5E41-A0F6-F4CC-91FF9B9C8D1E}"/>
              </a:ext>
            </a:extLst>
          </p:cNvPr>
          <p:cNvSpPr txBox="1"/>
          <p:nvPr/>
        </p:nvSpPr>
        <p:spPr>
          <a:xfrm>
            <a:off x="6342975" y="3023634"/>
            <a:ext cx="700902" cy="726609"/>
          </a:xfrm>
          <a:prstGeom prst="rect">
            <a:avLst/>
          </a:prstGeom>
          <a:noFill/>
        </p:spPr>
        <p:txBody>
          <a:bodyPr wrap="square" rtlCol="0">
            <a:spAutoFit/>
          </a:bodyPr>
          <a:lstStyle/>
          <a:p>
            <a:pPr>
              <a:lnSpc>
                <a:spcPct val="120000"/>
              </a:lnSpc>
            </a:pPr>
            <a:r>
              <a:rPr lang="en-US" sz="1800">
                <a:solidFill>
                  <a:srgbClr val="FF0000"/>
                </a:solidFill>
              </a:rPr>
              <a:t>0.06</a:t>
            </a:r>
          </a:p>
          <a:p>
            <a:pPr algn="l">
              <a:lnSpc>
                <a:spcPct val="120000"/>
              </a:lnSpc>
            </a:pPr>
            <a:endParaRPr lang="en-US" sz="1800"/>
          </a:p>
        </p:txBody>
      </p:sp>
      <p:sp>
        <p:nvSpPr>
          <p:cNvPr id="39" name="TextBox 38">
            <a:extLst>
              <a:ext uri="{FF2B5EF4-FFF2-40B4-BE49-F238E27FC236}">
                <a16:creationId xmlns:a16="http://schemas.microsoft.com/office/drawing/2014/main" id="{6D7851D3-C642-019B-697B-CBD0996C8B2D}"/>
              </a:ext>
            </a:extLst>
          </p:cNvPr>
          <p:cNvSpPr txBox="1"/>
          <p:nvPr/>
        </p:nvSpPr>
        <p:spPr>
          <a:xfrm>
            <a:off x="6546804" y="3892050"/>
            <a:ext cx="934913" cy="726609"/>
          </a:xfrm>
          <a:prstGeom prst="rect">
            <a:avLst/>
          </a:prstGeom>
          <a:noFill/>
        </p:spPr>
        <p:txBody>
          <a:bodyPr wrap="square" rtlCol="0">
            <a:spAutoFit/>
          </a:bodyPr>
          <a:lstStyle/>
          <a:p>
            <a:pPr>
              <a:lnSpc>
                <a:spcPct val="120000"/>
              </a:lnSpc>
            </a:pPr>
            <a:r>
              <a:rPr lang="en-US" sz="1800">
                <a:solidFill>
                  <a:srgbClr val="FF0000"/>
                </a:solidFill>
              </a:rPr>
              <a:t>0.075</a:t>
            </a:r>
          </a:p>
          <a:p>
            <a:pPr algn="l">
              <a:lnSpc>
                <a:spcPct val="120000"/>
              </a:lnSpc>
            </a:pPr>
            <a:endParaRPr lang="en-US" sz="1800"/>
          </a:p>
        </p:txBody>
      </p:sp>
      <p:grpSp>
        <p:nvGrpSpPr>
          <p:cNvPr id="32" name="Group 31">
            <a:extLst>
              <a:ext uri="{FF2B5EF4-FFF2-40B4-BE49-F238E27FC236}">
                <a16:creationId xmlns:a16="http://schemas.microsoft.com/office/drawing/2014/main" id="{4948E6D9-E310-0517-C3B9-AC312093240E}"/>
              </a:ext>
            </a:extLst>
          </p:cNvPr>
          <p:cNvGrpSpPr/>
          <p:nvPr/>
        </p:nvGrpSpPr>
        <p:grpSpPr>
          <a:xfrm>
            <a:off x="11688060" y="683846"/>
            <a:ext cx="4309884" cy="4215606"/>
            <a:chOff x="11688060" y="683846"/>
            <a:chExt cx="4309884" cy="4215606"/>
          </a:xfrm>
        </p:grpSpPr>
        <p:pic>
          <p:nvPicPr>
            <p:cNvPr id="6" name="Picture 5" descr="A picture containing text, screenshot, font, number&#10;&#10;Description automatically generated">
              <a:extLst>
                <a:ext uri="{FF2B5EF4-FFF2-40B4-BE49-F238E27FC236}">
                  <a16:creationId xmlns:a16="http://schemas.microsoft.com/office/drawing/2014/main" id="{0E170E9E-3141-D762-DC92-ABC4777044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88060" y="683846"/>
              <a:ext cx="4309884" cy="4215606"/>
            </a:xfrm>
            <a:prstGeom prst="rect">
              <a:avLst/>
            </a:prstGeom>
          </p:spPr>
        </p:pic>
        <p:pic>
          <p:nvPicPr>
            <p:cNvPr id="30" name="Picture 29" descr="A picture containing text, screenshot, font, number&#10;&#10;Description automatically generated">
              <a:extLst>
                <a:ext uri="{FF2B5EF4-FFF2-40B4-BE49-F238E27FC236}">
                  <a16:creationId xmlns:a16="http://schemas.microsoft.com/office/drawing/2014/main" id="{8FBBD26B-2B84-476A-CECD-F66A654C9DD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161" t="36715" r="6059" b="50040"/>
            <a:stretch/>
          </p:blipFill>
          <p:spPr>
            <a:xfrm>
              <a:off x="12582770" y="1572322"/>
              <a:ext cx="3179800" cy="558367"/>
            </a:xfrm>
            <a:prstGeom prst="rect">
              <a:avLst/>
            </a:prstGeom>
          </p:spPr>
        </p:pic>
        <p:pic>
          <p:nvPicPr>
            <p:cNvPr id="31" name="Picture 30" descr="A picture containing text, screenshot, font, number&#10;&#10;Description automatically generated">
              <a:extLst>
                <a:ext uri="{FF2B5EF4-FFF2-40B4-BE49-F238E27FC236}">
                  <a16:creationId xmlns:a16="http://schemas.microsoft.com/office/drawing/2014/main" id="{9FB4F7FE-4527-2B4D-3E51-17A296248C8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9494" t="19086" r="3013" b="67669"/>
            <a:stretch/>
          </p:blipFill>
          <p:spPr>
            <a:xfrm>
              <a:off x="12539918" y="2244441"/>
              <a:ext cx="3339883" cy="558367"/>
            </a:xfrm>
            <a:prstGeom prst="rect">
              <a:avLst/>
            </a:prstGeom>
          </p:spPr>
        </p:pic>
      </p:grpSp>
      <p:sp>
        <p:nvSpPr>
          <p:cNvPr id="12" name="Rectangle 11">
            <a:extLst>
              <a:ext uri="{FF2B5EF4-FFF2-40B4-BE49-F238E27FC236}">
                <a16:creationId xmlns:a16="http://schemas.microsoft.com/office/drawing/2014/main" id="{71367693-2AE5-D6C8-FAD5-435DAB05BFB2}"/>
              </a:ext>
            </a:extLst>
          </p:cNvPr>
          <p:cNvSpPr/>
          <p:nvPr/>
        </p:nvSpPr>
        <p:spPr>
          <a:xfrm>
            <a:off x="12539918" y="2339800"/>
            <a:ext cx="3304715" cy="495035"/>
          </a:xfrm>
          <a:prstGeom prst="rect">
            <a:avLst/>
          </a:prstGeom>
          <a:noFill/>
          <a:ln w="317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Titel 1">
            <a:extLst>
              <a:ext uri="{FF2B5EF4-FFF2-40B4-BE49-F238E27FC236}">
                <a16:creationId xmlns:a16="http://schemas.microsoft.com/office/drawing/2014/main" id="{79757F21-305A-8038-4681-AC571079752E}"/>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u="none" cap="none">
                <a:solidFill>
                  <a:schemeClr val="tx1"/>
                </a:solidFill>
                <a:cs typeface="Arial"/>
              </a:rPr>
              <a:t>1 – 2</a:t>
            </a:r>
            <a:r>
              <a:rPr lang="nl-NL" sz="2000" b="1" u="none" cap="none">
                <a:solidFill>
                  <a:schemeClr val="tx1"/>
                </a:solidFill>
                <a:cs typeface="Arial"/>
              </a:rPr>
              <a:t> </a:t>
            </a:r>
            <a:r>
              <a:rPr lang="nl-NL" sz="2000" u="none" cap="none">
                <a:solidFill>
                  <a:schemeClr val="tx1"/>
                </a:solidFill>
                <a:cs typeface="Arial"/>
              </a:rPr>
              <a:t>– </a:t>
            </a:r>
            <a:r>
              <a:rPr lang="nl-NL" sz="2000" b="1" u="none" cap="none" err="1">
                <a:solidFill>
                  <a:schemeClr val="tx1"/>
                </a:solidFill>
                <a:cs typeface="Arial"/>
              </a:rPr>
              <a:t>Localization</a:t>
            </a:r>
            <a:r>
              <a:rPr lang="nl-NL" sz="2000" b="1" u="none" cap="none">
                <a:solidFill>
                  <a:schemeClr val="tx1"/>
                </a:solidFill>
                <a:cs typeface="Arial"/>
              </a:rPr>
              <a:t> </a:t>
            </a:r>
            <a:r>
              <a:rPr lang="nl-NL" sz="2000" u="none" cap="none">
                <a:solidFill>
                  <a:schemeClr val="tx1"/>
                </a:solidFill>
                <a:cs typeface="Arial"/>
              </a:rPr>
              <a:t>– 4</a:t>
            </a:r>
            <a:endParaRPr lang="nl-NL" sz="2800" u="none" cap="none">
              <a:solidFill>
                <a:schemeClr val="tx1"/>
              </a:solidFill>
              <a:cs typeface="Arial"/>
            </a:endParaRPr>
          </a:p>
        </p:txBody>
      </p:sp>
    </p:spTree>
    <p:extLst>
      <p:ext uri="{BB962C8B-B14F-4D97-AF65-F5344CB8AC3E}">
        <p14:creationId xmlns:p14="http://schemas.microsoft.com/office/powerpoint/2010/main" val="6522039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CEA9AC0-BBF7-4163-D880-9BF890FB4A16}"/>
              </a:ext>
            </a:extLst>
          </p:cNvPr>
          <p:cNvPicPr>
            <a:picLocks noChangeAspect="1"/>
          </p:cNvPicPr>
          <p:nvPr/>
        </p:nvPicPr>
        <p:blipFill>
          <a:blip r:embed="rId2"/>
          <a:stretch>
            <a:fillRect/>
          </a:stretch>
        </p:blipFill>
        <p:spPr>
          <a:xfrm>
            <a:off x="12016461" y="4343958"/>
            <a:ext cx="4772801" cy="5016202"/>
          </a:xfrm>
          <a:prstGeom prst="rect">
            <a:avLst/>
          </a:prstGeom>
        </p:spPr>
      </p:pic>
      <p:sp>
        <p:nvSpPr>
          <p:cNvPr id="2" name="Title 1">
            <a:extLst>
              <a:ext uri="{FF2B5EF4-FFF2-40B4-BE49-F238E27FC236}">
                <a16:creationId xmlns:a16="http://schemas.microsoft.com/office/drawing/2014/main" id="{0C552A4E-CF4F-2F9C-1D14-47E960AAF7AE}"/>
              </a:ext>
            </a:extLst>
          </p:cNvPr>
          <p:cNvSpPr>
            <a:spLocks noGrp="1"/>
          </p:cNvSpPr>
          <p:nvPr>
            <p:ph type="title"/>
          </p:nvPr>
        </p:nvSpPr>
        <p:spPr/>
        <p:txBody>
          <a:bodyPr/>
          <a:lstStyle/>
          <a:p>
            <a:r>
              <a:rPr lang="en-US" cap="none"/>
              <a:t>Viterbi algorithm</a:t>
            </a:r>
          </a:p>
        </p:txBody>
      </p:sp>
      <p:sp>
        <p:nvSpPr>
          <p:cNvPr id="4" name="Slide Number Placeholder 3">
            <a:extLst>
              <a:ext uri="{FF2B5EF4-FFF2-40B4-BE49-F238E27FC236}">
                <a16:creationId xmlns:a16="http://schemas.microsoft.com/office/drawing/2014/main" id="{600BDA80-65AA-5D46-7ACE-8C44732B04E7}"/>
              </a:ext>
            </a:extLst>
          </p:cNvPr>
          <p:cNvSpPr>
            <a:spLocks noGrp="1"/>
          </p:cNvSpPr>
          <p:nvPr>
            <p:ph type="sldNum" sz="quarter" idx="4"/>
          </p:nvPr>
        </p:nvSpPr>
        <p:spPr/>
        <p:txBody>
          <a:bodyPr/>
          <a:lstStyle/>
          <a:p>
            <a:fld id="{7AE184E0-0BD4-4705-A12B-9B71DDE63301}" type="slidenum">
              <a:rPr lang="nl-BE" noProof="0" smtClean="0"/>
              <a:pPr/>
              <a:t>41</a:t>
            </a:fld>
            <a:endParaRPr lang="nl-BE" noProof="0"/>
          </a:p>
        </p:txBody>
      </p:sp>
      <p:sp>
        <p:nvSpPr>
          <p:cNvPr id="8" name="Rectangle 7">
            <a:extLst>
              <a:ext uri="{FF2B5EF4-FFF2-40B4-BE49-F238E27FC236}">
                <a16:creationId xmlns:a16="http://schemas.microsoft.com/office/drawing/2014/main" id="{A3911D8B-67EA-8205-6FCF-0DF7E786BF9D}"/>
              </a:ext>
            </a:extLst>
          </p:cNvPr>
          <p:cNvSpPr/>
          <p:nvPr/>
        </p:nvSpPr>
        <p:spPr>
          <a:xfrm>
            <a:off x="5165968" y="6549288"/>
            <a:ext cx="1101970" cy="77372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9" name="TextBox 8">
            <a:extLst>
              <a:ext uri="{FF2B5EF4-FFF2-40B4-BE49-F238E27FC236}">
                <a16:creationId xmlns:a16="http://schemas.microsoft.com/office/drawing/2014/main" id="{EF708E70-D2E8-09C4-0C71-1799ACD1FD81}"/>
              </a:ext>
            </a:extLst>
          </p:cNvPr>
          <p:cNvSpPr txBox="1"/>
          <p:nvPr/>
        </p:nvSpPr>
        <p:spPr>
          <a:xfrm>
            <a:off x="5361353" y="6680342"/>
            <a:ext cx="1570892" cy="511615"/>
          </a:xfrm>
          <a:prstGeom prst="rect">
            <a:avLst/>
          </a:prstGeom>
          <a:noFill/>
        </p:spPr>
        <p:txBody>
          <a:bodyPr wrap="square" rtlCol="0">
            <a:spAutoFit/>
          </a:bodyPr>
          <a:lstStyle/>
          <a:p>
            <a:pPr algn="l">
              <a:lnSpc>
                <a:spcPct val="120000"/>
              </a:lnSpc>
            </a:pPr>
            <a:r>
              <a:rPr lang="en-US" sz="2500"/>
              <a:t>0.9</a:t>
            </a:r>
          </a:p>
        </p:txBody>
      </p:sp>
      <p:sp>
        <p:nvSpPr>
          <p:cNvPr id="10" name="Rectangle 9">
            <a:extLst>
              <a:ext uri="{FF2B5EF4-FFF2-40B4-BE49-F238E27FC236}">
                <a16:creationId xmlns:a16="http://schemas.microsoft.com/office/drawing/2014/main" id="{CDBB4A46-130D-9C7E-0D93-EA44D0BD7690}"/>
              </a:ext>
            </a:extLst>
          </p:cNvPr>
          <p:cNvSpPr/>
          <p:nvPr/>
        </p:nvSpPr>
        <p:spPr>
          <a:xfrm>
            <a:off x="7201874" y="6553197"/>
            <a:ext cx="1101970" cy="77372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1" name="TextBox 10">
            <a:extLst>
              <a:ext uri="{FF2B5EF4-FFF2-40B4-BE49-F238E27FC236}">
                <a16:creationId xmlns:a16="http://schemas.microsoft.com/office/drawing/2014/main" id="{E39D70E3-3D61-3EDA-EF52-379F427F6726}"/>
              </a:ext>
            </a:extLst>
          </p:cNvPr>
          <p:cNvSpPr txBox="1"/>
          <p:nvPr/>
        </p:nvSpPr>
        <p:spPr>
          <a:xfrm>
            <a:off x="7397259" y="6699881"/>
            <a:ext cx="1570892" cy="511615"/>
          </a:xfrm>
          <a:prstGeom prst="rect">
            <a:avLst/>
          </a:prstGeom>
          <a:noFill/>
        </p:spPr>
        <p:txBody>
          <a:bodyPr wrap="square" rtlCol="0">
            <a:spAutoFit/>
          </a:bodyPr>
          <a:lstStyle/>
          <a:p>
            <a:pPr algn="l">
              <a:lnSpc>
                <a:spcPct val="120000"/>
              </a:lnSpc>
            </a:pPr>
            <a:r>
              <a:rPr lang="en-US" sz="2500"/>
              <a:t>0.9</a:t>
            </a:r>
          </a:p>
        </p:txBody>
      </p:sp>
      <p:sp>
        <p:nvSpPr>
          <p:cNvPr id="14" name="TextBox 13">
            <a:extLst>
              <a:ext uri="{FF2B5EF4-FFF2-40B4-BE49-F238E27FC236}">
                <a16:creationId xmlns:a16="http://schemas.microsoft.com/office/drawing/2014/main" id="{86E3D592-38BB-E75D-51DF-CBBCB60EF5D1}"/>
              </a:ext>
            </a:extLst>
          </p:cNvPr>
          <p:cNvSpPr txBox="1"/>
          <p:nvPr/>
        </p:nvSpPr>
        <p:spPr>
          <a:xfrm>
            <a:off x="5477978" y="7737227"/>
            <a:ext cx="1101970" cy="511615"/>
          </a:xfrm>
          <a:prstGeom prst="rect">
            <a:avLst/>
          </a:prstGeom>
          <a:noFill/>
        </p:spPr>
        <p:txBody>
          <a:bodyPr wrap="square" rtlCol="0">
            <a:spAutoFit/>
          </a:bodyPr>
          <a:lstStyle/>
          <a:p>
            <a:pPr algn="l">
              <a:lnSpc>
                <a:spcPct val="120000"/>
              </a:lnSpc>
            </a:pPr>
            <a:r>
              <a:rPr lang="en-US" sz="2500"/>
              <a:t>A</a:t>
            </a:r>
          </a:p>
        </p:txBody>
      </p:sp>
      <p:sp>
        <p:nvSpPr>
          <p:cNvPr id="16" name="TextBox 15">
            <a:extLst>
              <a:ext uri="{FF2B5EF4-FFF2-40B4-BE49-F238E27FC236}">
                <a16:creationId xmlns:a16="http://schemas.microsoft.com/office/drawing/2014/main" id="{5F9FB295-1122-C60D-211C-3410CD363BAC}"/>
              </a:ext>
            </a:extLst>
          </p:cNvPr>
          <p:cNvSpPr txBox="1"/>
          <p:nvPr/>
        </p:nvSpPr>
        <p:spPr>
          <a:xfrm>
            <a:off x="7514036" y="7721594"/>
            <a:ext cx="1101970" cy="511615"/>
          </a:xfrm>
          <a:prstGeom prst="rect">
            <a:avLst/>
          </a:prstGeom>
          <a:noFill/>
        </p:spPr>
        <p:txBody>
          <a:bodyPr wrap="square" rtlCol="0">
            <a:spAutoFit/>
          </a:bodyPr>
          <a:lstStyle/>
          <a:p>
            <a:pPr algn="l">
              <a:lnSpc>
                <a:spcPct val="120000"/>
              </a:lnSpc>
            </a:pPr>
            <a:r>
              <a:rPr lang="en-US" sz="2500"/>
              <a:t>B</a:t>
            </a:r>
          </a:p>
        </p:txBody>
      </p:sp>
      <p:sp>
        <p:nvSpPr>
          <p:cNvPr id="17" name="Oval 16">
            <a:extLst>
              <a:ext uri="{FF2B5EF4-FFF2-40B4-BE49-F238E27FC236}">
                <a16:creationId xmlns:a16="http://schemas.microsoft.com/office/drawing/2014/main" id="{8321D9D2-2D6E-C25A-FF81-4A5C6E1F9580}"/>
              </a:ext>
            </a:extLst>
          </p:cNvPr>
          <p:cNvSpPr/>
          <p:nvPr/>
        </p:nvSpPr>
        <p:spPr>
          <a:xfrm>
            <a:off x="5173786" y="3118326"/>
            <a:ext cx="1039447" cy="77372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8" name="TextBox 17">
            <a:extLst>
              <a:ext uri="{FF2B5EF4-FFF2-40B4-BE49-F238E27FC236}">
                <a16:creationId xmlns:a16="http://schemas.microsoft.com/office/drawing/2014/main" id="{11F0CC26-D8D5-B538-FEFD-29B86DB913C0}"/>
              </a:ext>
            </a:extLst>
          </p:cNvPr>
          <p:cNvSpPr txBox="1"/>
          <p:nvPr/>
        </p:nvSpPr>
        <p:spPr>
          <a:xfrm>
            <a:off x="5453930" y="3200828"/>
            <a:ext cx="1101970" cy="511615"/>
          </a:xfrm>
          <a:prstGeom prst="rect">
            <a:avLst/>
          </a:prstGeom>
          <a:noFill/>
        </p:spPr>
        <p:txBody>
          <a:bodyPr wrap="square" rtlCol="0">
            <a:spAutoFit/>
          </a:bodyPr>
          <a:lstStyle/>
          <a:p>
            <a:pPr algn="l">
              <a:lnSpc>
                <a:spcPct val="120000"/>
              </a:lnSpc>
            </a:pPr>
            <a:r>
              <a:rPr lang="en-US" sz="2500"/>
              <a:t>A</a:t>
            </a:r>
          </a:p>
        </p:txBody>
      </p:sp>
      <p:sp>
        <p:nvSpPr>
          <p:cNvPr id="19" name="Oval 18">
            <a:extLst>
              <a:ext uri="{FF2B5EF4-FFF2-40B4-BE49-F238E27FC236}">
                <a16:creationId xmlns:a16="http://schemas.microsoft.com/office/drawing/2014/main" id="{57C9CC9F-E2FF-9282-F4B3-8D5D39F54055}"/>
              </a:ext>
            </a:extLst>
          </p:cNvPr>
          <p:cNvSpPr/>
          <p:nvPr/>
        </p:nvSpPr>
        <p:spPr>
          <a:xfrm>
            <a:off x="7127635" y="3118326"/>
            <a:ext cx="1039447" cy="77372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0" name="TextBox 19">
            <a:extLst>
              <a:ext uri="{FF2B5EF4-FFF2-40B4-BE49-F238E27FC236}">
                <a16:creationId xmlns:a16="http://schemas.microsoft.com/office/drawing/2014/main" id="{3B06FA78-03A7-911C-69AC-EC7448C77C02}"/>
              </a:ext>
            </a:extLst>
          </p:cNvPr>
          <p:cNvSpPr txBox="1"/>
          <p:nvPr/>
        </p:nvSpPr>
        <p:spPr>
          <a:xfrm>
            <a:off x="7407779" y="3200828"/>
            <a:ext cx="1101970" cy="511615"/>
          </a:xfrm>
          <a:prstGeom prst="rect">
            <a:avLst/>
          </a:prstGeom>
          <a:noFill/>
        </p:spPr>
        <p:txBody>
          <a:bodyPr wrap="square" rtlCol="0">
            <a:spAutoFit/>
          </a:bodyPr>
          <a:lstStyle/>
          <a:p>
            <a:pPr algn="l">
              <a:lnSpc>
                <a:spcPct val="120000"/>
              </a:lnSpc>
            </a:pPr>
            <a:r>
              <a:rPr lang="en-US" sz="2500"/>
              <a:t>A</a:t>
            </a:r>
          </a:p>
        </p:txBody>
      </p:sp>
      <p:sp>
        <p:nvSpPr>
          <p:cNvPr id="23" name="Oval 22">
            <a:extLst>
              <a:ext uri="{FF2B5EF4-FFF2-40B4-BE49-F238E27FC236}">
                <a16:creationId xmlns:a16="http://schemas.microsoft.com/office/drawing/2014/main" id="{17721040-1CC0-6944-6092-B6ED3314737F}"/>
              </a:ext>
            </a:extLst>
          </p:cNvPr>
          <p:cNvSpPr/>
          <p:nvPr/>
        </p:nvSpPr>
        <p:spPr>
          <a:xfrm>
            <a:off x="5138618" y="4489925"/>
            <a:ext cx="1039447" cy="77372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4" name="TextBox 23">
            <a:extLst>
              <a:ext uri="{FF2B5EF4-FFF2-40B4-BE49-F238E27FC236}">
                <a16:creationId xmlns:a16="http://schemas.microsoft.com/office/drawing/2014/main" id="{4895DCA9-18AB-242F-5314-B015FA2FA9DD}"/>
              </a:ext>
            </a:extLst>
          </p:cNvPr>
          <p:cNvSpPr txBox="1"/>
          <p:nvPr/>
        </p:nvSpPr>
        <p:spPr>
          <a:xfrm>
            <a:off x="5418762" y="4572427"/>
            <a:ext cx="1101970" cy="511615"/>
          </a:xfrm>
          <a:prstGeom prst="rect">
            <a:avLst/>
          </a:prstGeom>
          <a:noFill/>
        </p:spPr>
        <p:txBody>
          <a:bodyPr wrap="square" rtlCol="0">
            <a:spAutoFit/>
          </a:bodyPr>
          <a:lstStyle/>
          <a:p>
            <a:pPr algn="l">
              <a:lnSpc>
                <a:spcPct val="120000"/>
              </a:lnSpc>
            </a:pPr>
            <a:r>
              <a:rPr lang="en-US" sz="2500"/>
              <a:t>B</a:t>
            </a:r>
          </a:p>
        </p:txBody>
      </p:sp>
      <p:sp>
        <p:nvSpPr>
          <p:cNvPr id="25" name="Oval 24">
            <a:extLst>
              <a:ext uri="{FF2B5EF4-FFF2-40B4-BE49-F238E27FC236}">
                <a16:creationId xmlns:a16="http://schemas.microsoft.com/office/drawing/2014/main" id="{19C9DF45-B166-78FE-4C87-9F81FA0504A9}"/>
              </a:ext>
            </a:extLst>
          </p:cNvPr>
          <p:cNvSpPr/>
          <p:nvPr/>
        </p:nvSpPr>
        <p:spPr>
          <a:xfrm>
            <a:off x="7092467" y="4489925"/>
            <a:ext cx="1039447" cy="77372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6" name="TextBox 25">
            <a:extLst>
              <a:ext uri="{FF2B5EF4-FFF2-40B4-BE49-F238E27FC236}">
                <a16:creationId xmlns:a16="http://schemas.microsoft.com/office/drawing/2014/main" id="{00D034EF-C471-4C40-1555-E78585243889}"/>
              </a:ext>
            </a:extLst>
          </p:cNvPr>
          <p:cNvSpPr txBox="1"/>
          <p:nvPr/>
        </p:nvSpPr>
        <p:spPr>
          <a:xfrm>
            <a:off x="7372611" y="4572427"/>
            <a:ext cx="1101970" cy="511615"/>
          </a:xfrm>
          <a:prstGeom prst="rect">
            <a:avLst/>
          </a:prstGeom>
          <a:noFill/>
        </p:spPr>
        <p:txBody>
          <a:bodyPr wrap="square" rtlCol="0">
            <a:spAutoFit/>
          </a:bodyPr>
          <a:lstStyle/>
          <a:p>
            <a:pPr algn="l">
              <a:lnSpc>
                <a:spcPct val="120000"/>
              </a:lnSpc>
            </a:pPr>
            <a:r>
              <a:rPr lang="en-US" sz="2500"/>
              <a:t>B</a:t>
            </a:r>
          </a:p>
        </p:txBody>
      </p:sp>
      <p:sp>
        <p:nvSpPr>
          <p:cNvPr id="41" name="TextBox 40">
            <a:extLst>
              <a:ext uri="{FF2B5EF4-FFF2-40B4-BE49-F238E27FC236}">
                <a16:creationId xmlns:a16="http://schemas.microsoft.com/office/drawing/2014/main" id="{4F3BAFDE-41F1-59E9-87C0-9D24D0197FC9}"/>
              </a:ext>
            </a:extLst>
          </p:cNvPr>
          <p:cNvSpPr txBox="1"/>
          <p:nvPr/>
        </p:nvSpPr>
        <p:spPr>
          <a:xfrm>
            <a:off x="5365261" y="5677864"/>
            <a:ext cx="1101970" cy="511615"/>
          </a:xfrm>
          <a:prstGeom prst="rect">
            <a:avLst/>
          </a:prstGeom>
          <a:noFill/>
        </p:spPr>
        <p:txBody>
          <a:bodyPr wrap="square" rtlCol="0">
            <a:spAutoFit/>
          </a:bodyPr>
          <a:lstStyle/>
          <a:p>
            <a:pPr algn="l">
              <a:lnSpc>
                <a:spcPct val="120000"/>
              </a:lnSpc>
            </a:pPr>
            <a:r>
              <a:rPr lang="en-US" sz="2500"/>
              <a:t>…</a:t>
            </a:r>
          </a:p>
        </p:txBody>
      </p:sp>
      <p:sp>
        <p:nvSpPr>
          <p:cNvPr id="42" name="TextBox 41">
            <a:extLst>
              <a:ext uri="{FF2B5EF4-FFF2-40B4-BE49-F238E27FC236}">
                <a16:creationId xmlns:a16="http://schemas.microsoft.com/office/drawing/2014/main" id="{BCC22C2B-592B-ABA0-E953-6AD28FC545B6}"/>
              </a:ext>
            </a:extLst>
          </p:cNvPr>
          <p:cNvSpPr txBox="1"/>
          <p:nvPr/>
        </p:nvSpPr>
        <p:spPr>
          <a:xfrm>
            <a:off x="7372611" y="5659829"/>
            <a:ext cx="1101970" cy="511615"/>
          </a:xfrm>
          <a:prstGeom prst="rect">
            <a:avLst/>
          </a:prstGeom>
          <a:noFill/>
        </p:spPr>
        <p:txBody>
          <a:bodyPr wrap="square" rtlCol="0">
            <a:spAutoFit/>
          </a:bodyPr>
          <a:lstStyle/>
          <a:p>
            <a:pPr algn="l">
              <a:lnSpc>
                <a:spcPct val="120000"/>
              </a:lnSpc>
            </a:pPr>
            <a:r>
              <a:rPr lang="en-US" sz="2500"/>
              <a:t>…</a:t>
            </a:r>
          </a:p>
        </p:txBody>
      </p:sp>
      <p:sp>
        <p:nvSpPr>
          <p:cNvPr id="44" name="TextBox 43">
            <a:extLst>
              <a:ext uri="{FF2B5EF4-FFF2-40B4-BE49-F238E27FC236}">
                <a16:creationId xmlns:a16="http://schemas.microsoft.com/office/drawing/2014/main" id="{D8C1B083-7387-E1B8-8F27-7EF34D565C99}"/>
              </a:ext>
            </a:extLst>
          </p:cNvPr>
          <p:cNvSpPr txBox="1"/>
          <p:nvPr/>
        </p:nvSpPr>
        <p:spPr>
          <a:xfrm>
            <a:off x="8898632" y="438074"/>
            <a:ext cx="2165471" cy="511615"/>
          </a:xfrm>
          <a:prstGeom prst="rect">
            <a:avLst/>
          </a:prstGeom>
          <a:noFill/>
        </p:spPr>
        <p:txBody>
          <a:bodyPr wrap="square" rtlCol="0">
            <a:spAutoFit/>
          </a:bodyPr>
          <a:lstStyle/>
          <a:p>
            <a:pPr algn="l">
              <a:lnSpc>
                <a:spcPct val="120000"/>
              </a:lnSpc>
            </a:pPr>
            <a:r>
              <a:rPr lang="en-US" sz="2500"/>
              <a:t>41 total halls</a:t>
            </a:r>
          </a:p>
        </p:txBody>
      </p:sp>
      <p:sp>
        <p:nvSpPr>
          <p:cNvPr id="45" name="TextBox 44">
            <a:extLst>
              <a:ext uri="{FF2B5EF4-FFF2-40B4-BE49-F238E27FC236}">
                <a16:creationId xmlns:a16="http://schemas.microsoft.com/office/drawing/2014/main" id="{A2AFB1FB-0122-9E58-1378-D0124CA53F69}"/>
              </a:ext>
            </a:extLst>
          </p:cNvPr>
          <p:cNvSpPr txBox="1"/>
          <p:nvPr/>
        </p:nvSpPr>
        <p:spPr>
          <a:xfrm>
            <a:off x="5418762" y="2051966"/>
            <a:ext cx="1101970" cy="511615"/>
          </a:xfrm>
          <a:prstGeom prst="rect">
            <a:avLst/>
          </a:prstGeom>
          <a:noFill/>
        </p:spPr>
        <p:txBody>
          <a:bodyPr wrap="square" rtlCol="0">
            <a:spAutoFit/>
          </a:bodyPr>
          <a:lstStyle/>
          <a:p>
            <a:pPr algn="l">
              <a:lnSpc>
                <a:spcPct val="120000"/>
              </a:lnSpc>
            </a:pPr>
            <a:r>
              <a:rPr lang="en-US" sz="2500"/>
              <a:t>V1</a:t>
            </a:r>
          </a:p>
        </p:txBody>
      </p:sp>
      <p:sp>
        <p:nvSpPr>
          <p:cNvPr id="46" name="TextBox 45">
            <a:extLst>
              <a:ext uri="{FF2B5EF4-FFF2-40B4-BE49-F238E27FC236}">
                <a16:creationId xmlns:a16="http://schemas.microsoft.com/office/drawing/2014/main" id="{F52E30F4-B743-E288-FD71-01A33EEC70D9}"/>
              </a:ext>
            </a:extLst>
          </p:cNvPr>
          <p:cNvSpPr txBox="1"/>
          <p:nvPr/>
        </p:nvSpPr>
        <p:spPr>
          <a:xfrm>
            <a:off x="7392146" y="2062847"/>
            <a:ext cx="1101970" cy="511615"/>
          </a:xfrm>
          <a:prstGeom prst="rect">
            <a:avLst/>
          </a:prstGeom>
          <a:noFill/>
        </p:spPr>
        <p:txBody>
          <a:bodyPr wrap="square" rtlCol="0">
            <a:spAutoFit/>
          </a:bodyPr>
          <a:lstStyle/>
          <a:p>
            <a:pPr algn="l">
              <a:lnSpc>
                <a:spcPct val="120000"/>
              </a:lnSpc>
            </a:pPr>
            <a:r>
              <a:rPr lang="en-US" sz="2500"/>
              <a:t>V2</a:t>
            </a:r>
          </a:p>
        </p:txBody>
      </p:sp>
      <p:sp>
        <p:nvSpPr>
          <p:cNvPr id="48" name="TextBox 47">
            <a:extLst>
              <a:ext uri="{FF2B5EF4-FFF2-40B4-BE49-F238E27FC236}">
                <a16:creationId xmlns:a16="http://schemas.microsoft.com/office/drawing/2014/main" id="{06A3EFCE-F30E-F0F9-5E77-D2B50A1E49F7}"/>
              </a:ext>
            </a:extLst>
          </p:cNvPr>
          <p:cNvSpPr txBox="1"/>
          <p:nvPr/>
        </p:nvSpPr>
        <p:spPr>
          <a:xfrm>
            <a:off x="195385" y="2307773"/>
            <a:ext cx="4540738" cy="1896609"/>
          </a:xfrm>
          <a:prstGeom prst="rect">
            <a:avLst/>
          </a:prstGeom>
          <a:noFill/>
        </p:spPr>
        <p:txBody>
          <a:bodyPr wrap="square" rtlCol="0">
            <a:spAutoFit/>
          </a:bodyPr>
          <a:lstStyle/>
          <a:p>
            <a:pPr algn="l">
              <a:lnSpc>
                <a:spcPct val="120000"/>
              </a:lnSpc>
            </a:pPr>
            <a:r>
              <a:rPr lang="en-US" sz="2500"/>
              <a:t>P(0.9, A) = P(0.9|A) * P(A|B)</a:t>
            </a:r>
          </a:p>
          <a:p>
            <a:pPr algn="l">
              <a:lnSpc>
                <a:spcPct val="120000"/>
              </a:lnSpc>
            </a:pPr>
            <a:r>
              <a:rPr lang="en-US" sz="2500"/>
              <a:t>	= 0.01 * 0.075</a:t>
            </a:r>
          </a:p>
          <a:p>
            <a:pPr algn="l">
              <a:lnSpc>
                <a:spcPct val="120000"/>
              </a:lnSpc>
            </a:pPr>
            <a:r>
              <a:rPr lang="en-US" sz="2500"/>
              <a:t>	= 0.00075</a:t>
            </a:r>
          </a:p>
          <a:p>
            <a:pPr algn="l">
              <a:lnSpc>
                <a:spcPct val="120000"/>
              </a:lnSpc>
            </a:pPr>
            <a:endParaRPr lang="en-US" sz="2500"/>
          </a:p>
        </p:txBody>
      </p:sp>
      <p:sp>
        <p:nvSpPr>
          <p:cNvPr id="51" name="TextBox 50">
            <a:extLst>
              <a:ext uri="{FF2B5EF4-FFF2-40B4-BE49-F238E27FC236}">
                <a16:creationId xmlns:a16="http://schemas.microsoft.com/office/drawing/2014/main" id="{8441F0E7-2B2C-FAE9-D9E1-9599E792514B}"/>
              </a:ext>
            </a:extLst>
          </p:cNvPr>
          <p:cNvSpPr txBox="1"/>
          <p:nvPr/>
        </p:nvSpPr>
        <p:spPr>
          <a:xfrm>
            <a:off x="193356" y="4495031"/>
            <a:ext cx="4507598" cy="1896609"/>
          </a:xfrm>
          <a:prstGeom prst="rect">
            <a:avLst/>
          </a:prstGeom>
          <a:noFill/>
        </p:spPr>
        <p:txBody>
          <a:bodyPr wrap="square" rtlCol="0">
            <a:spAutoFit/>
          </a:bodyPr>
          <a:lstStyle/>
          <a:p>
            <a:pPr algn="l">
              <a:lnSpc>
                <a:spcPct val="120000"/>
              </a:lnSpc>
            </a:pPr>
            <a:r>
              <a:rPr lang="en-US" sz="2500"/>
              <a:t>P(0.9, B) = P(0.9|B) * P(B|B)</a:t>
            </a:r>
          </a:p>
          <a:p>
            <a:pPr algn="l">
              <a:lnSpc>
                <a:spcPct val="120000"/>
              </a:lnSpc>
            </a:pPr>
            <a:r>
              <a:rPr lang="en-US" sz="2500"/>
              <a:t>	= 0.5 * 0.6</a:t>
            </a:r>
          </a:p>
          <a:p>
            <a:pPr algn="l">
              <a:lnSpc>
                <a:spcPct val="120000"/>
              </a:lnSpc>
            </a:pPr>
            <a:r>
              <a:rPr lang="en-US" sz="2500"/>
              <a:t>	= 0.3</a:t>
            </a:r>
          </a:p>
          <a:p>
            <a:pPr algn="l">
              <a:lnSpc>
                <a:spcPct val="120000"/>
              </a:lnSpc>
            </a:pPr>
            <a:endParaRPr lang="en-US" sz="2500"/>
          </a:p>
        </p:txBody>
      </p:sp>
      <p:cxnSp>
        <p:nvCxnSpPr>
          <p:cNvPr id="3" name="Straight Arrow Connector 2">
            <a:extLst>
              <a:ext uri="{FF2B5EF4-FFF2-40B4-BE49-F238E27FC236}">
                <a16:creationId xmlns:a16="http://schemas.microsoft.com/office/drawing/2014/main" id="{11BC12EB-D365-C97F-5817-539FA4DC7425}"/>
              </a:ext>
            </a:extLst>
          </p:cNvPr>
          <p:cNvCxnSpPr>
            <a:cxnSpLocks/>
          </p:cNvCxnSpPr>
          <p:nvPr/>
        </p:nvCxnSpPr>
        <p:spPr>
          <a:xfrm>
            <a:off x="6322651" y="4902491"/>
            <a:ext cx="507995" cy="3907"/>
          </a:xfrm>
          <a:prstGeom prst="straightConnector1">
            <a:avLst/>
          </a:prstGeom>
          <a:ln w="31750">
            <a:solidFill>
              <a:srgbClr val="FF0000"/>
            </a:solidFill>
            <a:headEnd type="none" w="lg" len="lg"/>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6F331D97-DF9B-6FFC-BE5E-07964022E773}"/>
              </a:ext>
            </a:extLst>
          </p:cNvPr>
          <p:cNvGrpSpPr/>
          <p:nvPr/>
        </p:nvGrpSpPr>
        <p:grpSpPr>
          <a:xfrm>
            <a:off x="11688060" y="683846"/>
            <a:ext cx="4309884" cy="4215606"/>
            <a:chOff x="11688060" y="683846"/>
            <a:chExt cx="4309884" cy="4215606"/>
          </a:xfrm>
        </p:grpSpPr>
        <p:grpSp>
          <p:nvGrpSpPr>
            <p:cNvPr id="32" name="Group 31">
              <a:extLst>
                <a:ext uri="{FF2B5EF4-FFF2-40B4-BE49-F238E27FC236}">
                  <a16:creationId xmlns:a16="http://schemas.microsoft.com/office/drawing/2014/main" id="{4948E6D9-E310-0517-C3B9-AC312093240E}"/>
                </a:ext>
              </a:extLst>
            </p:cNvPr>
            <p:cNvGrpSpPr/>
            <p:nvPr/>
          </p:nvGrpSpPr>
          <p:grpSpPr>
            <a:xfrm>
              <a:off x="11688060" y="683846"/>
              <a:ext cx="4309884" cy="4215606"/>
              <a:chOff x="11688060" y="683846"/>
              <a:chExt cx="4309884" cy="4215606"/>
            </a:xfrm>
          </p:grpSpPr>
          <p:pic>
            <p:nvPicPr>
              <p:cNvPr id="6" name="Picture 5" descr="A picture containing text, screenshot, font, number&#10;&#10;Description automatically generated">
                <a:extLst>
                  <a:ext uri="{FF2B5EF4-FFF2-40B4-BE49-F238E27FC236}">
                    <a16:creationId xmlns:a16="http://schemas.microsoft.com/office/drawing/2014/main" id="{0E170E9E-3141-D762-DC92-ABC4777044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88060" y="683846"/>
                <a:ext cx="4309884" cy="4215606"/>
              </a:xfrm>
              <a:prstGeom prst="rect">
                <a:avLst/>
              </a:prstGeom>
            </p:spPr>
          </p:pic>
          <p:pic>
            <p:nvPicPr>
              <p:cNvPr id="30" name="Picture 29" descr="A picture containing text, screenshot, font, number&#10;&#10;Description automatically generated">
                <a:extLst>
                  <a:ext uri="{FF2B5EF4-FFF2-40B4-BE49-F238E27FC236}">
                    <a16:creationId xmlns:a16="http://schemas.microsoft.com/office/drawing/2014/main" id="{8FBBD26B-2B84-476A-CECD-F66A654C9DD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161" t="36715" r="6059" b="50040"/>
              <a:stretch/>
            </p:blipFill>
            <p:spPr>
              <a:xfrm>
                <a:off x="12582770" y="1572322"/>
                <a:ext cx="3179800" cy="558367"/>
              </a:xfrm>
              <a:prstGeom prst="rect">
                <a:avLst/>
              </a:prstGeom>
            </p:spPr>
          </p:pic>
          <p:pic>
            <p:nvPicPr>
              <p:cNvPr id="31" name="Picture 30" descr="A picture containing text, screenshot, font, number&#10;&#10;Description automatically generated">
                <a:extLst>
                  <a:ext uri="{FF2B5EF4-FFF2-40B4-BE49-F238E27FC236}">
                    <a16:creationId xmlns:a16="http://schemas.microsoft.com/office/drawing/2014/main" id="{9FB4F7FE-4527-2B4D-3E51-17A296248C8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9494" t="19086" r="3013" b="67669"/>
              <a:stretch/>
            </p:blipFill>
            <p:spPr>
              <a:xfrm>
                <a:off x="12539918" y="2244441"/>
                <a:ext cx="3339883" cy="558367"/>
              </a:xfrm>
              <a:prstGeom prst="rect">
                <a:avLst/>
              </a:prstGeom>
            </p:spPr>
          </p:pic>
        </p:grpSp>
        <p:sp>
          <p:nvSpPr>
            <p:cNvPr id="33" name="Rectangle 32">
              <a:extLst>
                <a:ext uri="{FF2B5EF4-FFF2-40B4-BE49-F238E27FC236}">
                  <a16:creationId xmlns:a16="http://schemas.microsoft.com/office/drawing/2014/main" id="{B61DAB32-C2EA-1B88-D686-EF1FEA5224C0}"/>
                </a:ext>
              </a:extLst>
            </p:cNvPr>
            <p:cNvSpPr/>
            <p:nvPr/>
          </p:nvSpPr>
          <p:spPr>
            <a:xfrm>
              <a:off x="12539918" y="2307773"/>
              <a:ext cx="3304715" cy="495035"/>
            </a:xfrm>
            <a:prstGeom prst="rect">
              <a:avLst/>
            </a:prstGeom>
            <a:noFill/>
            <a:ln w="317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grpSp>
      <p:cxnSp>
        <p:nvCxnSpPr>
          <p:cNvPr id="34" name="Straight Arrow Connector 33">
            <a:extLst>
              <a:ext uri="{FF2B5EF4-FFF2-40B4-BE49-F238E27FC236}">
                <a16:creationId xmlns:a16="http://schemas.microsoft.com/office/drawing/2014/main" id="{257C1363-956E-F09D-D5C1-8B10D6B58A3C}"/>
              </a:ext>
            </a:extLst>
          </p:cNvPr>
          <p:cNvCxnSpPr>
            <a:cxnSpLocks/>
          </p:cNvCxnSpPr>
          <p:nvPr/>
        </p:nvCxnSpPr>
        <p:spPr>
          <a:xfrm flipV="1">
            <a:off x="6146799" y="3749017"/>
            <a:ext cx="898845" cy="757883"/>
          </a:xfrm>
          <a:prstGeom prst="straightConnector1">
            <a:avLst/>
          </a:prstGeom>
          <a:ln w="31750">
            <a:solidFill>
              <a:srgbClr val="FF0000"/>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FE8F9F2-5E41-A0F6-F4CC-91FF9B9C8D1E}"/>
              </a:ext>
            </a:extLst>
          </p:cNvPr>
          <p:cNvSpPr txBox="1"/>
          <p:nvPr/>
        </p:nvSpPr>
        <p:spPr>
          <a:xfrm>
            <a:off x="6241376" y="4446037"/>
            <a:ext cx="700902" cy="726609"/>
          </a:xfrm>
          <a:prstGeom prst="rect">
            <a:avLst/>
          </a:prstGeom>
          <a:noFill/>
        </p:spPr>
        <p:txBody>
          <a:bodyPr wrap="square" rtlCol="0">
            <a:spAutoFit/>
          </a:bodyPr>
          <a:lstStyle/>
          <a:p>
            <a:pPr>
              <a:lnSpc>
                <a:spcPct val="120000"/>
              </a:lnSpc>
            </a:pPr>
            <a:r>
              <a:rPr lang="en-US" sz="1800">
                <a:solidFill>
                  <a:srgbClr val="FF0000"/>
                </a:solidFill>
              </a:rPr>
              <a:t>0.3</a:t>
            </a:r>
          </a:p>
          <a:p>
            <a:pPr algn="l">
              <a:lnSpc>
                <a:spcPct val="120000"/>
              </a:lnSpc>
            </a:pPr>
            <a:endParaRPr lang="en-US" sz="1800"/>
          </a:p>
        </p:txBody>
      </p:sp>
      <p:sp>
        <p:nvSpPr>
          <p:cNvPr id="39" name="TextBox 38">
            <a:extLst>
              <a:ext uri="{FF2B5EF4-FFF2-40B4-BE49-F238E27FC236}">
                <a16:creationId xmlns:a16="http://schemas.microsoft.com/office/drawing/2014/main" id="{6D7851D3-C642-019B-697B-CBD0996C8B2D}"/>
              </a:ext>
            </a:extLst>
          </p:cNvPr>
          <p:cNvSpPr txBox="1"/>
          <p:nvPr/>
        </p:nvSpPr>
        <p:spPr>
          <a:xfrm>
            <a:off x="5405627" y="3968987"/>
            <a:ext cx="1223781" cy="726609"/>
          </a:xfrm>
          <a:prstGeom prst="rect">
            <a:avLst/>
          </a:prstGeom>
          <a:noFill/>
        </p:spPr>
        <p:txBody>
          <a:bodyPr wrap="square" rtlCol="0">
            <a:spAutoFit/>
          </a:bodyPr>
          <a:lstStyle/>
          <a:p>
            <a:pPr>
              <a:lnSpc>
                <a:spcPct val="120000"/>
              </a:lnSpc>
            </a:pPr>
            <a:r>
              <a:rPr lang="en-US" sz="1800">
                <a:solidFill>
                  <a:srgbClr val="FF0000"/>
                </a:solidFill>
              </a:rPr>
              <a:t>0.00075</a:t>
            </a:r>
          </a:p>
          <a:p>
            <a:pPr algn="l">
              <a:lnSpc>
                <a:spcPct val="120000"/>
              </a:lnSpc>
            </a:pPr>
            <a:endParaRPr lang="en-US" sz="1800"/>
          </a:p>
        </p:txBody>
      </p:sp>
      <p:cxnSp>
        <p:nvCxnSpPr>
          <p:cNvPr id="40" name="Straight Arrow Connector 39">
            <a:extLst>
              <a:ext uri="{FF2B5EF4-FFF2-40B4-BE49-F238E27FC236}">
                <a16:creationId xmlns:a16="http://schemas.microsoft.com/office/drawing/2014/main" id="{28EAD343-EF51-D977-7FD8-A7776BEB1A55}"/>
              </a:ext>
            </a:extLst>
          </p:cNvPr>
          <p:cNvCxnSpPr>
            <a:cxnSpLocks/>
          </p:cNvCxnSpPr>
          <p:nvPr/>
        </p:nvCxnSpPr>
        <p:spPr>
          <a:xfrm>
            <a:off x="6283574" y="3791494"/>
            <a:ext cx="664307" cy="804842"/>
          </a:xfrm>
          <a:prstGeom prst="straightConnector1">
            <a:avLst/>
          </a:prstGeom>
          <a:ln w="31750">
            <a:solidFill>
              <a:schemeClr val="tx1"/>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DEAFDF2-1E7C-DCD5-DC4F-C1DCCEB156CC}"/>
              </a:ext>
            </a:extLst>
          </p:cNvPr>
          <p:cNvSpPr txBox="1"/>
          <p:nvPr/>
        </p:nvSpPr>
        <p:spPr>
          <a:xfrm>
            <a:off x="6342975" y="3023634"/>
            <a:ext cx="700902" cy="726609"/>
          </a:xfrm>
          <a:prstGeom prst="rect">
            <a:avLst/>
          </a:prstGeom>
          <a:noFill/>
        </p:spPr>
        <p:txBody>
          <a:bodyPr wrap="square" rtlCol="0">
            <a:spAutoFit/>
          </a:bodyPr>
          <a:lstStyle/>
          <a:p>
            <a:pPr>
              <a:lnSpc>
                <a:spcPct val="120000"/>
              </a:lnSpc>
            </a:pPr>
            <a:r>
              <a:rPr lang="en-US" sz="1800"/>
              <a:t>0.06</a:t>
            </a:r>
          </a:p>
          <a:p>
            <a:pPr algn="l">
              <a:lnSpc>
                <a:spcPct val="120000"/>
              </a:lnSpc>
            </a:pPr>
            <a:endParaRPr lang="en-US" sz="1800"/>
          </a:p>
        </p:txBody>
      </p:sp>
      <p:sp>
        <p:nvSpPr>
          <p:cNvPr id="50" name="TextBox 49">
            <a:extLst>
              <a:ext uri="{FF2B5EF4-FFF2-40B4-BE49-F238E27FC236}">
                <a16:creationId xmlns:a16="http://schemas.microsoft.com/office/drawing/2014/main" id="{A83D735A-BA97-13C4-521B-BF4BCC438AA8}"/>
              </a:ext>
            </a:extLst>
          </p:cNvPr>
          <p:cNvSpPr txBox="1"/>
          <p:nvPr/>
        </p:nvSpPr>
        <p:spPr>
          <a:xfrm>
            <a:off x="6676378" y="3988331"/>
            <a:ext cx="934913" cy="726609"/>
          </a:xfrm>
          <a:prstGeom prst="rect">
            <a:avLst/>
          </a:prstGeom>
          <a:noFill/>
        </p:spPr>
        <p:txBody>
          <a:bodyPr wrap="square" rtlCol="0">
            <a:spAutoFit/>
          </a:bodyPr>
          <a:lstStyle/>
          <a:p>
            <a:pPr>
              <a:lnSpc>
                <a:spcPct val="120000"/>
              </a:lnSpc>
            </a:pPr>
            <a:r>
              <a:rPr lang="en-US" sz="1800"/>
              <a:t>0.075</a:t>
            </a:r>
          </a:p>
          <a:p>
            <a:pPr algn="l">
              <a:lnSpc>
                <a:spcPct val="120000"/>
              </a:lnSpc>
            </a:pPr>
            <a:endParaRPr lang="en-US" sz="1800"/>
          </a:p>
        </p:txBody>
      </p:sp>
      <p:cxnSp>
        <p:nvCxnSpPr>
          <p:cNvPr id="52" name="Straight Arrow Connector 51">
            <a:extLst>
              <a:ext uri="{FF2B5EF4-FFF2-40B4-BE49-F238E27FC236}">
                <a16:creationId xmlns:a16="http://schemas.microsoft.com/office/drawing/2014/main" id="{9802A58C-BE39-63F8-9762-66A9BFF47875}"/>
              </a:ext>
            </a:extLst>
          </p:cNvPr>
          <p:cNvCxnSpPr>
            <a:cxnSpLocks/>
          </p:cNvCxnSpPr>
          <p:nvPr/>
        </p:nvCxnSpPr>
        <p:spPr>
          <a:xfrm>
            <a:off x="6424250" y="3480088"/>
            <a:ext cx="507995" cy="3907"/>
          </a:xfrm>
          <a:prstGeom prst="straightConnector1">
            <a:avLst/>
          </a:prstGeom>
          <a:ln w="31750">
            <a:solidFill>
              <a:schemeClr val="tx1"/>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94AF03B-4D3E-F796-01AC-347683D25CBB}"/>
              </a:ext>
            </a:extLst>
          </p:cNvPr>
          <p:cNvSpPr txBox="1"/>
          <p:nvPr/>
        </p:nvSpPr>
        <p:spPr>
          <a:xfrm>
            <a:off x="5081346" y="2666417"/>
            <a:ext cx="1444636" cy="726609"/>
          </a:xfrm>
          <a:prstGeom prst="rect">
            <a:avLst/>
          </a:prstGeom>
          <a:noFill/>
        </p:spPr>
        <p:txBody>
          <a:bodyPr wrap="square" rtlCol="0">
            <a:spAutoFit/>
          </a:bodyPr>
          <a:lstStyle/>
          <a:p>
            <a:pPr>
              <a:lnSpc>
                <a:spcPct val="120000"/>
              </a:lnSpc>
            </a:pPr>
            <a:r>
              <a:rPr lang="en-US" sz="1800"/>
              <a:t>v1 = 0.012</a:t>
            </a:r>
          </a:p>
          <a:p>
            <a:pPr algn="l">
              <a:lnSpc>
                <a:spcPct val="120000"/>
              </a:lnSpc>
            </a:pPr>
            <a:endParaRPr lang="en-US" sz="1800"/>
          </a:p>
        </p:txBody>
      </p:sp>
      <p:sp>
        <p:nvSpPr>
          <p:cNvPr id="59" name="TextBox 58">
            <a:extLst>
              <a:ext uri="{FF2B5EF4-FFF2-40B4-BE49-F238E27FC236}">
                <a16:creationId xmlns:a16="http://schemas.microsoft.com/office/drawing/2014/main" id="{524E2885-14B9-0BA9-09F4-06E761A18451}"/>
              </a:ext>
            </a:extLst>
          </p:cNvPr>
          <p:cNvSpPr txBox="1"/>
          <p:nvPr/>
        </p:nvSpPr>
        <p:spPr>
          <a:xfrm>
            <a:off x="4934947" y="5308743"/>
            <a:ext cx="1679020" cy="726609"/>
          </a:xfrm>
          <a:prstGeom prst="rect">
            <a:avLst/>
          </a:prstGeom>
          <a:noFill/>
        </p:spPr>
        <p:txBody>
          <a:bodyPr wrap="square" rtlCol="0">
            <a:spAutoFit/>
          </a:bodyPr>
          <a:lstStyle/>
          <a:p>
            <a:pPr>
              <a:lnSpc>
                <a:spcPct val="120000"/>
              </a:lnSpc>
            </a:pPr>
            <a:r>
              <a:rPr lang="en-US" sz="1800"/>
              <a:t>v1 = 0.00024</a:t>
            </a:r>
          </a:p>
          <a:p>
            <a:pPr algn="l">
              <a:lnSpc>
                <a:spcPct val="120000"/>
              </a:lnSpc>
            </a:pPr>
            <a:endParaRPr lang="en-US" sz="1800"/>
          </a:p>
        </p:txBody>
      </p:sp>
      <p:sp>
        <p:nvSpPr>
          <p:cNvPr id="12" name="Titel 1">
            <a:extLst>
              <a:ext uri="{FF2B5EF4-FFF2-40B4-BE49-F238E27FC236}">
                <a16:creationId xmlns:a16="http://schemas.microsoft.com/office/drawing/2014/main" id="{B55BAEBC-A4BA-9229-0948-DFFD04D0BC5B}"/>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u="none" cap="none">
                <a:solidFill>
                  <a:schemeClr val="tx1"/>
                </a:solidFill>
                <a:cs typeface="Arial"/>
              </a:rPr>
              <a:t>1 – 2</a:t>
            </a:r>
            <a:r>
              <a:rPr lang="nl-NL" sz="2000" b="1" u="none" cap="none">
                <a:solidFill>
                  <a:schemeClr val="tx1"/>
                </a:solidFill>
                <a:cs typeface="Arial"/>
              </a:rPr>
              <a:t> </a:t>
            </a:r>
            <a:r>
              <a:rPr lang="nl-NL" sz="2000" u="none" cap="none">
                <a:solidFill>
                  <a:schemeClr val="tx1"/>
                </a:solidFill>
                <a:cs typeface="Arial"/>
              </a:rPr>
              <a:t>– </a:t>
            </a:r>
            <a:r>
              <a:rPr lang="nl-NL" sz="2000" b="1" u="none" cap="none" err="1">
                <a:solidFill>
                  <a:schemeClr val="tx1"/>
                </a:solidFill>
                <a:cs typeface="Arial"/>
              </a:rPr>
              <a:t>Localization</a:t>
            </a:r>
            <a:r>
              <a:rPr lang="nl-NL" sz="2000" b="1" u="none" cap="none">
                <a:solidFill>
                  <a:schemeClr val="tx1"/>
                </a:solidFill>
                <a:cs typeface="Arial"/>
              </a:rPr>
              <a:t> </a:t>
            </a:r>
            <a:r>
              <a:rPr lang="nl-NL" sz="2000" u="none" cap="none">
                <a:solidFill>
                  <a:schemeClr val="tx1"/>
                </a:solidFill>
                <a:cs typeface="Arial"/>
              </a:rPr>
              <a:t>– 4</a:t>
            </a:r>
            <a:endParaRPr lang="nl-NL" sz="2800" u="none" cap="none">
              <a:solidFill>
                <a:schemeClr val="tx1"/>
              </a:solidFill>
              <a:cs typeface="Arial"/>
            </a:endParaRPr>
          </a:p>
        </p:txBody>
      </p:sp>
    </p:spTree>
    <p:extLst>
      <p:ext uri="{BB962C8B-B14F-4D97-AF65-F5344CB8AC3E}">
        <p14:creationId xmlns:p14="http://schemas.microsoft.com/office/powerpoint/2010/main" val="5299390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CEA9AC0-BBF7-4163-D880-9BF890FB4A16}"/>
              </a:ext>
            </a:extLst>
          </p:cNvPr>
          <p:cNvPicPr>
            <a:picLocks noChangeAspect="1"/>
          </p:cNvPicPr>
          <p:nvPr/>
        </p:nvPicPr>
        <p:blipFill>
          <a:blip r:embed="rId2"/>
          <a:stretch>
            <a:fillRect/>
          </a:stretch>
        </p:blipFill>
        <p:spPr>
          <a:xfrm>
            <a:off x="12016461" y="4343958"/>
            <a:ext cx="4772801" cy="5016202"/>
          </a:xfrm>
          <a:prstGeom prst="rect">
            <a:avLst/>
          </a:prstGeom>
        </p:spPr>
      </p:pic>
      <p:sp>
        <p:nvSpPr>
          <p:cNvPr id="2" name="Title 1">
            <a:extLst>
              <a:ext uri="{FF2B5EF4-FFF2-40B4-BE49-F238E27FC236}">
                <a16:creationId xmlns:a16="http://schemas.microsoft.com/office/drawing/2014/main" id="{0C552A4E-CF4F-2F9C-1D14-47E960AAF7AE}"/>
              </a:ext>
            </a:extLst>
          </p:cNvPr>
          <p:cNvSpPr>
            <a:spLocks noGrp="1"/>
          </p:cNvSpPr>
          <p:nvPr>
            <p:ph type="title"/>
          </p:nvPr>
        </p:nvSpPr>
        <p:spPr/>
        <p:txBody>
          <a:bodyPr/>
          <a:lstStyle/>
          <a:p>
            <a:r>
              <a:rPr lang="en-US" cap="none"/>
              <a:t>Viterbi algorithm</a:t>
            </a:r>
          </a:p>
        </p:txBody>
      </p:sp>
      <p:sp>
        <p:nvSpPr>
          <p:cNvPr id="4" name="Slide Number Placeholder 3">
            <a:extLst>
              <a:ext uri="{FF2B5EF4-FFF2-40B4-BE49-F238E27FC236}">
                <a16:creationId xmlns:a16="http://schemas.microsoft.com/office/drawing/2014/main" id="{600BDA80-65AA-5D46-7ACE-8C44732B04E7}"/>
              </a:ext>
            </a:extLst>
          </p:cNvPr>
          <p:cNvSpPr>
            <a:spLocks noGrp="1"/>
          </p:cNvSpPr>
          <p:nvPr>
            <p:ph type="sldNum" sz="quarter" idx="4"/>
          </p:nvPr>
        </p:nvSpPr>
        <p:spPr/>
        <p:txBody>
          <a:bodyPr/>
          <a:lstStyle/>
          <a:p>
            <a:fld id="{7AE184E0-0BD4-4705-A12B-9B71DDE63301}" type="slidenum">
              <a:rPr lang="nl-BE" noProof="0" smtClean="0"/>
              <a:pPr/>
              <a:t>42</a:t>
            </a:fld>
            <a:endParaRPr lang="nl-BE" noProof="0"/>
          </a:p>
        </p:txBody>
      </p:sp>
      <p:sp>
        <p:nvSpPr>
          <p:cNvPr id="8" name="Rectangle 7">
            <a:extLst>
              <a:ext uri="{FF2B5EF4-FFF2-40B4-BE49-F238E27FC236}">
                <a16:creationId xmlns:a16="http://schemas.microsoft.com/office/drawing/2014/main" id="{A3911D8B-67EA-8205-6FCF-0DF7E786BF9D}"/>
              </a:ext>
            </a:extLst>
          </p:cNvPr>
          <p:cNvSpPr/>
          <p:nvPr/>
        </p:nvSpPr>
        <p:spPr>
          <a:xfrm>
            <a:off x="5165968" y="6549288"/>
            <a:ext cx="1101970" cy="77372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9" name="TextBox 8">
            <a:extLst>
              <a:ext uri="{FF2B5EF4-FFF2-40B4-BE49-F238E27FC236}">
                <a16:creationId xmlns:a16="http://schemas.microsoft.com/office/drawing/2014/main" id="{EF708E70-D2E8-09C4-0C71-1799ACD1FD81}"/>
              </a:ext>
            </a:extLst>
          </p:cNvPr>
          <p:cNvSpPr txBox="1"/>
          <p:nvPr/>
        </p:nvSpPr>
        <p:spPr>
          <a:xfrm>
            <a:off x="5361353" y="6680342"/>
            <a:ext cx="1570892" cy="511615"/>
          </a:xfrm>
          <a:prstGeom prst="rect">
            <a:avLst/>
          </a:prstGeom>
          <a:noFill/>
        </p:spPr>
        <p:txBody>
          <a:bodyPr wrap="square" rtlCol="0">
            <a:spAutoFit/>
          </a:bodyPr>
          <a:lstStyle/>
          <a:p>
            <a:pPr algn="l">
              <a:lnSpc>
                <a:spcPct val="120000"/>
              </a:lnSpc>
            </a:pPr>
            <a:r>
              <a:rPr lang="en-US" sz="2500"/>
              <a:t>0.9</a:t>
            </a:r>
          </a:p>
        </p:txBody>
      </p:sp>
      <p:sp>
        <p:nvSpPr>
          <p:cNvPr id="10" name="Rectangle 9">
            <a:extLst>
              <a:ext uri="{FF2B5EF4-FFF2-40B4-BE49-F238E27FC236}">
                <a16:creationId xmlns:a16="http://schemas.microsoft.com/office/drawing/2014/main" id="{CDBB4A46-130D-9C7E-0D93-EA44D0BD7690}"/>
              </a:ext>
            </a:extLst>
          </p:cNvPr>
          <p:cNvSpPr/>
          <p:nvPr/>
        </p:nvSpPr>
        <p:spPr>
          <a:xfrm>
            <a:off x="7201874" y="6553197"/>
            <a:ext cx="1101970" cy="77372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1" name="TextBox 10">
            <a:extLst>
              <a:ext uri="{FF2B5EF4-FFF2-40B4-BE49-F238E27FC236}">
                <a16:creationId xmlns:a16="http://schemas.microsoft.com/office/drawing/2014/main" id="{E39D70E3-3D61-3EDA-EF52-379F427F6726}"/>
              </a:ext>
            </a:extLst>
          </p:cNvPr>
          <p:cNvSpPr txBox="1"/>
          <p:nvPr/>
        </p:nvSpPr>
        <p:spPr>
          <a:xfrm>
            <a:off x="7397259" y="6699881"/>
            <a:ext cx="1570892" cy="511615"/>
          </a:xfrm>
          <a:prstGeom prst="rect">
            <a:avLst/>
          </a:prstGeom>
          <a:noFill/>
        </p:spPr>
        <p:txBody>
          <a:bodyPr wrap="square" rtlCol="0">
            <a:spAutoFit/>
          </a:bodyPr>
          <a:lstStyle/>
          <a:p>
            <a:pPr algn="l">
              <a:lnSpc>
                <a:spcPct val="120000"/>
              </a:lnSpc>
            </a:pPr>
            <a:r>
              <a:rPr lang="en-US" sz="2500"/>
              <a:t>0.9</a:t>
            </a:r>
          </a:p>
        </p:txBody>
      </p:sp>
      <p:sp>
        <p:nvSpPr>
          <p:cNvPr id="14" name="TextBox 13">
            <a:extLst>
              <a:ext uri="{FF2B5EF4-FFF2-40B4-BE49-F238E27FC236}">
                <a16:creationId xmlns:a16="http://schemas.microsoft.com/office/drawing/2014/main" id="{86E3D592-38BB-E75D-51DF-CBBCB60EF5D1}"/>
              </a:ext>
            </a:extLst>
          </p:cNvPr>
          <p:cNvSpPr txBox="1"/>
          <p:nvPr/>
        </p:nvSpPr>
        <p:spPr>
          <a:xfrm>
            <a:off x="5477978" y="7737227"/>
            <a:ext cx="1101970" cy="511615"/>
          </a:xfrm>
          <a:prstGeom prst="rect">
            <a:avLst/>
          </a:prstGeom>
          <a:noFill/>
        </p:spPr>
        <p:txBody>
          <a:bodyPr wrap="square" rtlCol="0">
            <a:spAutoFit/>
          </a:bodyPr>
          <a:lstStyle/>
          <a:p>
            <a:pPr algn="l">
              <a:lnSpc>
                <a:spcPct val="120000"/>
              </a:lnSpc>
            </a:pPr>
            <a:r>
              <a:rPr lang="en-US" sz="2500"/>
              <a:t>A</a:t>
            </a:r>
          </a:p>
        </p:txBody>
      </p:sp>
      <p:sp>
        <p:nvSpPr>
          <p:cNvPr id="16" name="TextBox 15">
            <a:extLst>
              <a:ext uri="{FF2B5EF4-FFF2-40B4-BE49-F238E27FC236}">
                <a16:creationId xmlns:a16="http://schemas.microsoft.com/office/drawing/2014/main" id="{5F9FB295-1122-C60D-211C-3410CD363BAC}"/>
              </a:ext>
            </a:extLst>
          </p:cNvPr>
          <p:cNvSpPr txBox="1"/>
          <p:nvPr/>
        </p:nvSpPr>
        <p:spPr>
          <a:xfrm>
            <a:off x="7514036" y="7721594"/>
            <a:ext cx="1101970" cy="511615"/>
          </a:xfrm>
          <a:prstGeom prst="rect">
            <a:avLst/>
          </a:prstGeom>
          <a:noFill/>
        </p:spPr>
        <p:txBody>
          <a:bodyPr wrap="square" rtlCol="0">
            <a:spAutoFit/>
          </a:bodyPr>
          <a:lstStyle/>
          <a:p>
            <a:pPr algn="l">
              <a:lnSpc>
                <a:spcPct val="120000"/>
              </a:lnSpc>
            </a:pPr>
            <a:r>
              <a:rPr lang="en-US" sz="2500"/>
              <a:t>B</a:t>
            </a:r>
          </a:p>
        </p:txBody>
      </p:sp>
      <p:sp>
        <p:nvSpPr>
          <p:cNvPr id="17" name="Oval 16">
            <a:extLst>
              <a:ext uri="{FF2B5EF4-FFF2-40B4-BE49-F238E27FC236}">
                <a16:creationId xmlns:a16="http://schemas.microsoft.com/office/drawing/2014/main" id="{8321D9D2-2D6E-C25A-FF81-4A5C6E1F9580}"/>
              </a:ext>
            </a:extLst>
          </p:cNvPr>
          <p:cNvSpPr/>
          <p:nvPr/>
        </p:nvSpPr>
        <p:spPr>
          <a:xfrm>
            <a:off x="5173786" y="3118326"/>
            <a:ext cx="1039447" cy="77372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8" name="TextBox 17">
            <a:extLst>
              <a:ext uri="{FF2B5EF4-FFF2-40B4-BE49-F238E27FC236}">
                <a16:creationId xmlns:a16="http://schemas.microsoft.com/office/drawing/2014/main" id="{11F0CC26-D8D5-B538-FEFD-29B86DB913C0}"/>
              </a:ext>
            </a:extLst>
          </p:cNvPr>
          <p:cNvSpPr txBox="1"/>
          <p:nvPr/>
        </p:nvSpPr>
        <p:spPr>
          <a:xfrm>
            <a:off x="5453930" y="3200828"/>
            <a:ext cx="1101970" cy="511615"/>
          </a:xfrm>
          <a:prstGeom prst="rect">
            <a:avLst/>
          </a:prstGeom>
          <a:noFill/>
        </p:spPr>
        <p:txBody>
          <a:bodyPr wrap="square" rtlCol="0">
            <a:spAutoFit/>
          </a:bodyPr>
          <a:lstStyle/>
          <a:p>
            <a:pPr algn="l">
              <a:lnSpc>
                <a:spcPct val="120000"/>
              </a:lnSpc>
            </a:pPr>
            <a:r>
              <a:rPr lang="en-US" sz="2500"/>
              <a:t>A</a:t>
            </a:r>
          </a:p>
        </p:txBody>
      </p:sp>
      <p:sp>
        <p:nvSpPr>
          <p:cNvPr id="19" name="Oval 18">
            <a:extLst>
              <a:ext uri="{FF2B5EF4-FFF2-40B4-BE49-F238E27FC236}">
                <a16:creationId xmlns:a16="http://schemas.microsoft.com/office/drawing/2014/main" id="{57C9CC9F-E2FF-9282-F4B3-8D5D39F54055}"/>
              </a:ext>
            </a:extLst>
          </p:cNvPr>
          <p:cNvSpPr/>
          <p:nvPr/>
        </p:nvSpPr>
        <p:spPr>
          <a:xfrm>
            <a:off x="7127635" y="3118326"/>
            <a:ext cx="1039447" cy="77372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0" name="TextBox 19">
            <a:extLst>
              <a:ext uri="{FF2B5EF4-FFF2-40B4-BE49-F238E27FC236}">
                <a16:creationId xmlns:a16="http://schemas.microsoft.com/office/drawing/2014/main" id="{3B06FA78-03A7-911C-69AC-EC7448C77C02}"/>
              </a:ext>
            </a:extLst>
          </p:cNvPr>
          <p:cNvSpPr txBox="1"/>
          <p:nvPr/>
        </p:nvSpPr>
        <p:spPr>
          <a:xfrm>
            <a:off x="7407779" y="3200828"/>
            <a:ext cx="1101970" cy="511615"/>
          </a:xfrm>
          <a:prstGeom prst="rect">
            <a:avLst/>
          </a:prstGeom>
          <a:noFill/>
        </p:spPr>
        <p:txBody>
          <a:bodyPr wrap="square" rtlCol="0">
            <a:spAutoFit/>
          </a:bodyPr>
          <a:lstStyle/>
          <a:p>
            <a:pPr algn="l">
              <a:lnSpc>
                <a:spcPct val="120000"/>
              </a:lnSpc>
            </a:pPr>
            <a:r>
              <a:rPr lang="en-US" sz="2500"/>
              <a:t>A</a:t>
            </a:r>
          </a:p>
        </p:txBody>
      </p:sp>
      <p:sp>
        <p:nvSpPr>
          <p:cNvPr id="23" name="Oval 22">
            <a:extLst>
              <a:ext uri="{FF2B5EF4-FFF2-40B4-BE49-F238E27FC236}">
                <a16:creationId xmlns:a16="http://schemas.microsoft.com/office/drawing/2014/main" id="{17721040-1CC0-6944-6092-B6ED3314737F}"/>
              </a:ext>
            </a:extLst>
          </p:cNvPr>
          <p:cNvSpPr/>
          <p:nvPr/>
        </p:nvSpPr>
        <p:spPr>
          <a:xfrm>
            <a:off x="5138618" y="4489925"/>
            <a:ext cx="1039447" cy="77372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4" name="TextBox 23">
            <a:extLst>
              <a:ext uri="{FF2B5EF4-FFF2-40B4-BE49-F238E27FC236}">
                <a16:creationId xmlns:a16="http://schemas.microsoft.com/office/drawing/2014/main" id="{4895DCA9-18AB-242F-5314-B015FA2FA9DD}"/>
              </a:ext>
            </a:extLst>
          </p:cNvPr>
          <p:cNvSpPr txBox="1"/>
          <p:nvPr/>
        </p:nvSpPr>
        <p:spPr>
          <a:xfrm>
            <a:off x="5418762" y="4572427"/>
            <a:ext cx="1101970" cy="511615"/>
          </a:xfrm>
          <a:prstGeom prst="rect">
            <a:avLst/>
          </a:prstGeom>
          <a:noFill/>
        </p:spPr>
        <p:txBody>
          <a:bodyPr wrap="square" rtlCol="0">
            <a:spAutoFit/>
          </a:bodyPr>
          <a:lstStyle/>
          <a:p>
            <a:pPr algn="l">
              <a:lnSpc>
                <a:spcPct val="120000"/>
              </a:lnSpc>
            </a:pPr>
            <a:r>
              <a:rPr lang="en-US" sz="2500"/>
              <a:t>B</a:t>
            </a:r>
          </a:p>
        </p:txBody>
      </p:sp>
      <p:sp>
        <p:nvSpPr>
          <p:cNvPr id="25" name="Oval 24">
            <a:extLst>
              <a:ext uri="{FF2B5EF4-FFF2-40B4-BE49-F238E27FC236}">
                <a16:creationId xmlns:a16="http://schemas.microsoft.com/office/drawing/2014/main" id="{19C9DF45-B166-78FE-4C87-9F81FA0504A9}"/>
              </a:ext>
            </a:extLst>
          </p:cNvPr>
          <p:cNvSpPr/>
          <p:nvPr/>
        </p:nvSpPr>
        <p:spPr>
          <a:xfrm>
            <a:off x="7092467" y="4489925"/>
            <a:ext cx="1039447" cy="77372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6" name="TextBox 25">
            <a:extLst>
              <a:ext uri="{FF2B5EF4-FFF2-40B4-BE49-F238E27FC236}">
                <a16:creationId xmlns:a16="http://schemas.microsoft.com/office/drawing/2014/main" id="{00D034EF-C471-4C40-1555-E78585243889}"/>
              </a:ext>
            </a:extLst>
          </p:cNvPr>
          <p:cNvSpPr txBox="1"/>
          <p:nvPr/>
        </p:nvSpPr>
        <p:spPr>
          <a:xfrm>
            <a:off x="7372611" y="4572427"/>
            <a:ext cx="1101970" cy="511615"/>
          </a:xfrm>
          <a:prstGeom prst="rect">
            <a:avLst/>
          </a:prstGeom>
          <a:noFill/>
        </p:spPr>
        <p:txBody>
          <a:bodyPr wrap="square" rtlCol="0">
            <a:spAutoFit/>
          </a:bodyPr>
          <a:lstStyle/>
          <a:p>
            <a:pPr algn="l">
              <a:lnSpc>
                <a:spcPct val="120000"/>
              </a:lnSpc>
            </a:pPr>
            <a:r>
              <a:rPr lang="en-US" sz="2500"/>
              <a:t>B</a:t>
            </a:r>
          </a:p>
        </p:txBody>
      </p:sp>
      <p:sp>
        <p:nvSpPr>
          <p:cNvPr id="41" name="TextBox 40">
            <a:extLst>
              <a:ext uri="{FF2B5EF4-FFF2-40B4-BE49-F238E27FC236}">
                <a16:creationId xmlns:a16="http://schemas.microsoft.com/office/drawing/2014/main" id="{4F3BAFDE-41F1-59E9-87C0-9D24D0197FC9}"/>
              </a:ext>
            </a:extLst>
          </p:cNvPr>
          <p:cNvSpPr txBox="1"/>
          <p:nvPr/>
        </p:nvSpPr>
        <p:spPr>
          <a:xfrm>
            <a:off x="5365261" y="5677864"/>
            <a:ext cx="1101970" cy="511615"/>
          </a:xfrm>
          <a:prstGeom prst="rect">
            <a:avLst/>
          </a:prstGeom>
          <a:noFill/>
        </p:spPr>
        <p:txBody>
          <a:bodyPr wrap="square" rtlCol="0">
            <a:spAutoFit/>
          </a:bodyPr>
          <a:lstStyle/>
          <a:p>
            <a:pPr algn="l">
              <a:lnSpc>
                <a:spcPct val="120000"/>
              </a:lnSpc>
            </a:pPr>
            <a:r>
              <a:rPr lang="en-US" sz="2500"/>
              <a:t>…</a:t>
            </a:r>
          </a:p>
        </p:txBody>
      </p:sp>
      <p:sp>
        <p:nvSpPr>
          <p:cNvPr id="42" name="TextBox 41">
            <a:extLst>
              <a:ext uri="{FF2B5EF4-FFF2-40B4-BE49-F238E27FC236}">
                <a16:creationId xmlns:a16="http://schemas.microsoft.com/office/drawing/2014/main" id="{BCC22C2B-592B-ABA0-E953-6AD28FC545B6}"/>
              </a:ext>
            </a:extLst>
          </p:cNvPr>
          <p:cNvSpPr txBox="1"/>
          <p:nvPr/>
        </p:nvSpPr>
        <p:spPr>
          <a:xfrm>
            <a:off x="7372611" y="5659829"/>
            <a:ext cx="1101970" cy="511615"/>
          </a:xfrm>
          <a:prstGeom prst="rect">
            <a:avLst/>
          </a:prstGeom>
          <a:noFill/>
        </p:spPr>
        <p:txBody>
          <a:bodyPr wrap="square" rtlCol="0">
            <a:spAutoFit/>
          </a:bodyPr>
          <a:lstStyle/>
          <a:p>
            <a:pPr algn="l">
              <a:lnSpc>
                <a:spcPct val="120000"/>
              </a:lnSpc>
            </a:pPr>
            <a:r>
              <a:rPr lang="en-US" sz="2500"/>
              <a:t>…</a:t>
            </a:r>
          </a:p>
        </p:txBody>
      </p:sp>
      <p:sp>
        <p:nvSpPr>
          <p:cNvPr id="44" name="TextBox 43">
            <a:extLst>
              <a:ext uri="{FF2B5EF4-FFF2-40B4-BE49-F238E27FC236}">
                <a16:creationId xmlns:a16="http://schemas.microsoft.com/office/drawing/2014/main" id="{D8C1B083-7387-E1B8-8F27-7EF34D565C99}"/>
              </a:ext>
            </a:extLst>
          </p:cNvPr>
          <p:cNvSpPr txBox="1"/>
          <p:nvPr/>
        </p:nvSpPr>
        <p:spPr>
          <a:xfrm>
            <a:off x="8898632" y="438074"/>
            <a:ext cx="2165471" cy="511615"/>
          </a:xfrm>
          <a:prstGeom prst="rect">
            <a:avLst/>
          </a:prstGeom>
          <a:noFill/>
        </p:spPr>
        <p:txBody>
          <a:bodyPr wrap="square" rtlCol="0">
            <a:spAutoFit/>
          </a:bodyPr>
          <a:lstStyle/>
          <a:p>
            <a:pPr algn="l">
              <a:lnSpc>
                <a:spcPct val="120000"/>
              </a:lnSpc>
            </a:pPr>
            <a:r>
              <a:rPr lang="en-US" sz="2500"/>
              <a:t>41 total halls</a:t>
            </a:r>
          </a:p>
        </p:txBody>
      </p:sp>
      <p:sp>
        <p:nvSpPr>
          <p:cNvPr id="45" name="TextBox 44">
            <a:extLst>
              <a:ext uri="{FF2B5EF4-FFF2-40B4-BE49-F238E27FC236}">
                <a16:creationId xmlns:a16="http://schemas.microsoft.com/office/drawing/2014/main" id="{A2AFB1FB-0122-9E58-1378-D0124CA53F69}"/>
              </a:ext>
            </a:extLst>
          </p:cNvPr>
          <p:cNvSpPr txBox="1"/>
          <p:nvPr/>
        </p:nvSpPr>
        <p:spPr>
          <a:xfrm>
            <a:off x="5418762" y="2051966"/>
            <a:ext cx="1101970" cy="511615"/>
          </a:xfrm>
          <a:prstGeom prst="rect">
            <a:avLst/>
          </a:prstGeom>
          <a:noFill/>
        </p:spPr>
        <p:txBody>
          <a:bodyPr wrap="square" rtlCol="0">
            <a:spAutoFit/>
          </a:bodyPr>
          <a:lstStyle/>
          <a:p>
            <a:pPr algn="l">
              <a:lnSpc>
                <a:spcPct val="120000"/>
              </a:lnSpc>
            </a:pPr>
            <a:r>
              <a:rPr lang="en-US" sz="2500"/>
              <a:t>V1</a:t>
            </a:r>
          </a:p>
        </p:txBody>
      </p:sp>
      <p:sp>
        <p:nvSpPr>
          <p:cNvPr id="46" name="TextBox 45">
            <a:extLst>
              <a:ext uri="{FF2B5EF4-FFF2-40B4-BE49-F238E27FC236}">
                <a16:creationId xmlns:a16="http://schemas.microsoft.com/office/drawing/2014/main" id="{F52E30F4-B743-E288-FD71-01A33EEC70D9}"/>
              </a:ext>
            </a:extLst>
          </p:cNvPr>
          <p:cNvSpPr txBox="1"/>
          <p:nvPr/>
        </p:nvSpPr>
        <p:spPr>
          <a:xfrm>
            <a:off x="7392146" y="2062847"/>
            <a:ext cx="1101970" cy="511615"/>
          </a:xfrm>
          <a:prstGeom prst="rect">
            <a:avLst/>
          </a:prstGeom>
          <a:noFill/>
        </p:spPr>
        <p:txBody>
          <a:bodyPr wrap="square" rtlCol="0">
            <a:spAutoFit/>
          </a:bodyPr>
          <a:lstStyle/>
          <a:p>
            <a:pPr algn="l">
              <a:lnSpc>
                <a:spcPct val="120000"/>
              </a:lnSpc>
            </a:pPr>
            <a:r>
              <a:rPr lang="en-US" sz="2500"/>
              <a:t>V2</a:t>
            </a:r>
          </a:p>
        </p:txBody>
      </p:sp>
      <p:grpSp>
        <p:nvGrpSpPr>
          <p:cNvPr id="32" name="Group 31">
            <a:extLst>
              <a:ext uri="{FF2B5EF4-FFF2-40B4-BE49-F238E27FC236}">
                <a16:creationId xmlns:a16="http://schemas.microsoft.com/office/drawing/2014/main" id="{4948E6D9-E310-0517-C3B9-AC312093240E}"/>
              </a:ext>
            </a:extLst>
          </p:cNvPr>
          <p:cNvGrpSpPr/>
          <p:nvPr/>
        </p:nvGrpSpPr>
        <p:grpSpPr>
          <a:xfrm>
            <a:off x="11688060" y="683846"/>
            <a:ext cx="4309884" cy="4215606"/>
            <a:chOff x="11688060" y="683846"/>
            <a:chExt cx="4309884" cy="4215606"/>
          </a:xfrm>
        </p:grpSpPr>
        <p:pic>
          <p:nvPicPr>
            <p:cNvPr id="6" name="Picture 5" descr="A picture containing text, screenshot, font, number&#10;&#10;Description automatically generated">
              <a:extLst>
                <a:ext uri="{FF2B5EF4-FFF2-40B4-BE49-F238E27FC236}">
                  <a16:creationId xmlns:a16="http://schemas.microsoft.com/office/drawing/2014/main" id="{0E170E9E-3141-D762-DC92-ABC4777044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88060" y="683846"/>
              <a:ext cx="4309884" cy="4215606"/>
            </a:xfrm>
            <a:prstGeom prst="rect">
              <a:avLst/>
            </a:prstGeom>
          </p:spPr>
        </p:pic>
        <p:pic>
          <p:nvPicPr>
            <p:cNvPr id="30" name="Picture 29" descr="A picture containing text, screenshot, font, number&#10;&#10;Description automatically generated">
              <a:extLst>
                <a:ext uri="{FF2B5EF4-FFF2-40B4-BE49-F238E27FC236}">
                  <a16:creationId xmlns:a16="http://schemas.microsoft.com/office/drawing/2014/main" id="{8FBBD26B-2B84-476A-CECD-F66A654C9DD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161" t="36715" r="6059" b="50040"/>
            <a:stretch/>
          </p:blipFill>
          <p:spPr>
            <a:xfrm>
              <a:off x="12582770" y="1572322"/>
              <a:ext cx="3179800" cy="558367"/>
            </a:xfrm>
            <a:prstGeom prst="rect">
              <a:avLst/>
            </a:prstGeom>
          </p:spPr>
        </p:pic>
        <p:pic>
          <p:nvPicPr>
            <p:cNvPr id="31" name="Picture 30" descr="A picture containing text, screenshot, font, number&#10;&#10;Description automatically generated">
              <a:extLst>
                <a:ext uri="{FF2B5EF4-FFF2-40B4-BE49-F238E27FC236}">
                  <a16:creationId xmlns:a16="http://schemas.microsoft.com/office/drawing/2014/main" id="{9FB4F7FE-4527-2B4D-3E51-17A296248C8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9494" t="19086" r="3013" b="67669"/>
            <a:stretch/>
          </p:blipFill>
          <p:spPr>
            <a:xfrm>
              <a:off x="12539918" y="2244441"/>
              <a:ext cx="3339883" cy="558367"/>
            </a:xfrm>
            <a:prstGeom prst="rect">
              <a:avLst/>
            </a:prstGeom>
          </p:spPr>
        </p:pic>
      </p:grpSp>
      <p:sp>
        <p:nvSpPr>
          <p:cNvPr id="33" name="Rectangle 32">
            <a:extLst>
              <a:ext uri="{FF2B5EF4-FFF2-40B4-BE49-F238E27FC236}">
                <a16:creationId xmlns:a16="http://schemas.microsoft.com/office/drawing/2014/main" id="{B61DAB32-C2EA-1B88-D686-EF1FEA5224C0}"/>
              </a:ext>
            </a:extLst>
          </p:cNvPr>
          <p:cNvSpPr/>
          <p:nvPr/>
        </p:nvSpPr>
        <p:spPr>
          <a:xfrm>
            <a:off x="12539918" y="2307773"/>
            <a:ext cx="3304715" cy="495035"/>
          </a:xfrm>
          <a:prstGeom prst="rect">
            <a:avLst/>
          </a:prstGeom>
          <a:noFill/>
          <a:ln w="317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cxnSp>
        <p:nvCxnSpPr>
          <p:cNvPr id="34" name="Straight Arrow Connector 33">
            <a:extLst>
              <a:ext uri="{FF2B5EF4-FFF2-40B4-BE49-F238E27FC236}">
                <a16:creationId xmlns:a16="http://schemas.microsoft.com/office/drawing/2014/main" id="{257C1363-956E-F09D-D5C1-8B10D6B58A3C}"/>
              </a:ext>
            </a:extLst>
          </p:cNvPr>
          <p:cNvCxnSpPr>
            <a:cxnSpLocks/>
          </p:cNvCxnSpPr>
          <p:nvPr/>
        </p:nvCxnSpPr>
        <p:spPr>
          <a:xfrm flipV="1">
            <a:off x="6146799" y="3749017"/>
            <a:ext cx="898845" cy="757883"/>
          </a:xfrm>
          <a:prstGeom prst="straightConnector1">
            <a:avLst/>
          </a:prstGeom>
          <a:ln w="31750">
            <a:solidFill>
              <a:schemeClr val="tx1"/>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6D7851D3-C642-019B-697B-CBD0996C8B2D}"/>
              </a:ext>
            </a:extLst>
          </p:cNvPr>
          <p:cNvSpPr txBox="1"/>
          <p:nvPr/>
        </p:nvSpPr>
        <p:spPr>
          <a:xfrm>
            <a:off x="5405627" y="3968987"/>
            <a:ext cx="1223781" cy="726609"/>
          </a:xfrm>
          <a:prstGeom prst="rect">
            <a:avLst/>
          </a:prstGeom>
          <a:noFill/>
        </p:spPr>
        <p:txBody>
          <a:bodyPr wrap="square" rtlCol="0">
            <a:spAutoFit/>
          </a:bodyPr>
          <a:lstStyle/>
          <a:p>
            <a:pPr>
              <a:lnSpc>
                <a:spcPct val="120000"/>
              </a:lnSpc>
            </a:pPr>
            <a:r>
              <a:rPr lang="en-US" sz="1800"/>
              <a:t>0.00075</a:t>
            </a:r>
          </a:p>
          <a:p>
            <a:pPr algn="l">
              <a:lnSpc>
                <a:spcPct val="120000"/>
              </a:lnSpc>
            </a:pPr>
            <a:endParaRPr lang="en-US" sz="1800"/>
          </a:p>
        </p:txBody>
      </p:sp>
      <p:sp>
        <p:nvSpPr>
          <p:cNvPr id="49" name="TextBox 48">
            <a:extLst>
              <a:ext uri="{FF2B5EF4-FFF2-40B4-BE49-F238E27FC236}">
                <a16:creationId xmlns:a16="http://schemas.microsoft.com/office/drawing/2014/main" id="{5DEAFDF2-1E7C-DCD5-DC4F-C1DCCEB156CC}"/>
              </a:ext>
            </a:extLst>
          </p:cNvPr>
          <p:cNvSpPr txBox="1"/>
          <p:nvPr/>
        </p:nvSpPr>
        <p:spPr>
          <a:xfrm>
            <a:off x="6342975" y="3023634"/>
            <a:ext cx="700902" cy="726609"/>
          </a:xfrm>
          <a:prstGeom prst="rect">
            <a:avLst/>
          </a:prstGeom>
          <a:noFill/>
        </p:spPr>
        <p:txBody>
          <a:bodyPr wrap="square" rtlCol="0">
            <a:spAutoFit/>
          </a:bodyPr>
          <a:lstStyle/>
          <a:p>
            <a:pPr>
              <a:lnSpc>
                <a:spcPct val="120000"/>
              </a:lnSpc>
            </a:pPr>
            <a:r>
              <a:rPr lang="en-US" sz="1800"/>
              <a:t>0.06</a:t>
            </a:r>
          </a:p>
          <a:p>
            <a:pPr algn="l">
              <a:lnSpc>
                <a:spcPct val="120000"/>
              </a:lnSpc>
            </a:pPr>
            <a:endParaRPr lang="en-US" sz="1800"/>
          </a:p>
        </p:txBody>
      </p:sp>
      <p:cxnSp>
        <p:nvCxnSpPr>
          <p:cNvPr id="52" name="Straight Arrow Connector 51">
            <a:extLst>
              <a:ext uri="{FF2B5EF4-FFF2-40B4-BE49-F238E27FC236}">
                <a16:creationId xmlns:a16="http://schemas.microsoft.com/office/drawing/2014/main" id="{9802A58C-BE39-63F8-9762-66A9BFF47875}"/>
              </a:ext>
            </a:extLst>
          </p:cNvPr>
          <p:cNvCxnSpPr>
            <a:cxnSpLocks/>
          </p:cNvCxnSpPr>
          <p:nvPr/>
        </p:nvCxnSpPr>
        <p:spPr>
          <a:xfrm>
            <a:off x="6424250" y="3480088"/>
            <a:ext cx="507995" cy="3907"/>
          </a:xfrm>
          <a:prstGeom prst="straightConnector1">
            <a:avLst/>
          </a:prstGeom>
          <a:ln w="31750">
            <a:solidFill>
              <a:schemeClr val="tx1"/>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94AF03B-4D3E-F796-01AC-347683D25CBB}"/>
              </a:ext>
            </a:extLst>
          </p:cNvPr>
          <p:cNvSpPr txBox="1"/>
          <p:nvPr/>
        </p:nvSpPr>
        <p:spPr>
          <a:xfrm>
            <a:off x="5081346" y="2666417"/>
            <a:ext cx="1444636" cy="726609"/>
          </a:xfrm>
          <a:prstGeom prst="rect">
            <a:avLst/>
          </a:prstGeom>
          <a:noFill/>
        </p:spPr>
        <p:txBody>
          <a:bodyPr wrap="square" rtlCol="0">
            <a:spAutoFit/>
          </a:bodyPr>
          <a:lstStyle/>
          <a:p>
            <a:pPr>
              <a:lnSpc>
                <a:spcPct val="120000"/>
              </a:lnSpc>
            </a:pPr>
            <a:r>
              <a:rPr lang="en-US" sz="1800"/>
              <a:t>v1 = 0.012</a:t>
            </a:r>
          </a:p>
          <a:p>
            <a:pPr algn="l">
              <a:lnSpc>
                <a:spcPct val="120000"/>
              </a:lnSpc>
            </a:pPr>
            <a:endParaRPr lang="en-US" sz="1800"/>
          </a:p>
        </p:txBody>
      </p:sp>
      <p:sp>
        <p:nvSpPr>
          <p:cNvPr id="59" name="TextBox 58">
            <a:extLst>
              <a:ext uri="{FF2B5EF4-FFF2-40B4-BE49-F238E27FC236}">
                <a16:creationId xmlns:a16="http://schemas.microsoft.com/office/drawing/2014/main" id="{524E2885-14B9-0BA9-09F4-06E761A18451}"/>
              </a:ext>
            </a:extLst>
          </p:cNvPr>
          <p:cNvSpPr txBox="1"/>
          <p:nvPr/>
        </p:nvSpPr>
        <p:spPr>
          <a:xfrm>
            <a:off x="4934947" y="5308743"/>
            <a:ext cx="1679020" cy="726609"/>
          </a:xfrm>
          <a:prstGeom prst="rect">
            <a:avLst/>
          </a:prstGeom>
          <a:noFill/>
        </p:spPr>
        <p:txBody>
          <a:bodyPr wrap="square" rtlCol="0">
            <a:spAutoFit/>
          </a:bodyPr>
          <a:lstStyle/>
          <a:p>
            <a:pPr>
              <a:lnSpc>
                <a:spcPct val="120000"/>
              </a:lnSpc>
            </a:pPr>
            <a:r>
              <a:rPr lang="en-US" sz="1800"/>
              <a:t>v1 = 0.00024</a:t>
            </a:r>
          </a:p>
          <a:p>
            <a:pPr algn="l">
              <a:lnSpc>
                <a:spcPct val="120000"/>
              </a:lnSpc>
            </a:pPr>
            <a:endParaRPr lang="en-US" sz="1800"/>
          </a:p>
        </p:txBody>
      </p:sp>
      <p:sp>
        <p:nvSpPr>
          <p:cNvPr id="5" name="TextBox 4">
            <a:extLst>
              <a:ext uri="{FF2B5EF4-FFF2-40B4-BE49-F238E27FC236}">
                <a16:creationId xmlns:a16="http://schemas.microsoft.com/office/drawing/2014/main" id="{F1987C2F-C3B8-A21E-B8B9-9F48E485BCBA}"/>
              </a:ext>
            </a:extLst>
          </p:cNvPr>
          <p:cNvSpPr txBox="1"/>
          <p:nvPr/>
        </p:nvSpPr>
        <p:spPr>
          <a:xfrm>
            <a:off x="195385" y="2307773"/>
            <a:ext cx="4540738" cy="1434945"/>
          </a:xfrm>
          <a:prstGeom prst="rect">
            <a:avLst/>
          </a:prstGeom>
          <a:noFill/>
        </p:spPr>
        <p:txBody>
          <a:bodyPr wrap="square" rtlCol="0">
            <a:spAutoFit/>
          </a:bodyPr>
          <a:lstStyle/>
          <a:p>
            <a:pPr algn="l">
              <a:lnSpc>
                <a:spcPct val="120000"/>
              </a:lnSpc>
            </a:pPr>
            <a:r>
              <a:rPr lang="en-US" sz="2500"/>
              <a:t>V2(A) = max( 0.012 * 0.06, </a:t>
            </a:r>
          </a:p>
          <a:p>
            <a:pPr algn="l">
              <a:lnSpc>
                <a:spcPct val="120000"/>
              </a:lnSpc>
            </a:pPr>
            <a:r>
              <a:rPr lang="en-US" sz="2500"/>
              <a:t>	0.00024 * 0.00075, ..)</a:t>
            </a:r>
          </a:p>
          <a:p>
            <a:pPr algn="l">
              <a:lnSpc>
                <a:spcPct val="120000"/>
              </a:lnSpc>
            </a:pPr>
            <a:r>
              <a:rPr lang="en-US" sz="2500"/>
              <a:t>          = 0.00072</a:t>
            </a:r>
          </a:p>
        </p:txBody>
      </p:sp>
      <p:sp>
        <p:nvSpPr>
          <p:cNvPr id="7" name="TextBox 6">
            <a:extLst>
              <a:ext uri="{FF2B5EF4-FFF2-40B4-BE49-F238E27FC236}">
                <a16:creationId xmlns:a16="http://schemas.microsoft.com/office/drawing/2014/main" id="{C5A281C7-96FE-C938-7AC5-B68051F65514}"/>
              </a:ext>
            </a:extLst>
          </p:cNvPr>
          <p:cNvSpPr txBox="1"/>
          <p:nvPr/>
        </p:nvSpPr>
        <p:spPr>
          <a:xfrm>
            <a:off x="7022794" y="2646647"/>
            <a:ext cx="1781834" cy="726609"/>
          </a:xfrm>
          <a:prstGeom prst="rect">
            <a:avLst/>
          </a:prstGeom>
          <a:noFill/>
        </p:spPr>
        <p:txBody>
          <a:bodyPr wrap="square" rtlCol="0">
            <a:spAutoFit/>
          </a:bodyPr>
          <a:lstStyle/>
          <a:p>
            <a:pPr>
              <a:lnSpc>
                <a:spcPct val="120000"/>
              </a:lnSpc>
            </a:pPr>
            <a:r>
              <a:rPr lang="en-US" sz="1800"/>
              <a:t>v2 = 0.00072</a:t>
            </a:r>
          </a:p>
          <a:p>
            <a:pPr algn="l">
              <a:lnSpc>
                <a:spcPct val="120000"/>
              </a:lnSpc>
            </a:pPr>
            <a:endParaRPr lang="en-US" sz="1800"/>
          </a:p>
        </p:txBody>
      </p:sp>
      <p:sp>
        <p:nvSpPr>
          <p:cNvPr id="12" name="Titel 1">
            <a:extLst>
              <a:ext uri="{FF2B5EF4-FFF2-40B4-BE49-F238E27FC236}">
                <a16:creationId xmlns:a16="http://schemas.microsoft.com/office/drawing/2014/main" id="{BA31B7B7-CE22-DA91-E1AE-BB9B3847D1DA}"/>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u="none" cap="none">
                <a:solidFill>
                  <a:schemeClr val="tx1"/>
                </a:solidFill>
                <a:cs typeface="Arial"/>
              </a:rPr>
              <a:t>1 – 2</a:t>
            </a:r>
            <a:r>
              <a:rPr lang="nl-NL" sz="2000" b="1" u="none" cap="none">
                <a:solidFill>
                  <a:schemeClr val="tx1"/>
                </a:solidFill>
                <a:cs typeface="Arial"/>
              </a:rPr>
              <a:t> </a:t>
            </a:r>
            <a:r>
              <a:rPr lang="nl-NL" sz="2000" u="none" cap="none">
                <a:solidFill>
                  <a:schemeClr val="tx1"/>
                </a:solidFill>
                <a:cs typeface="Arial"/>
              </a:rPr>
              <a:t>– </a:t>
            </a:r>
            <a:r>
              <a:rPr lang="nl-NL" sz="2000" b="1" u="none" cap="none" err="1">
                <a:solidFill>
                  <a:schemeClr val="tx1"/>
                </a:solidFill>
                <a:cs typeface="Arial"/>
              </a:rPr>
              <a:t>Localization</a:t>
            </a:r>
            <a:r>
              <a:rPr lang="nl-NL" sz="2000" b="1" u="none" cap="none">
                <a:solidFill>
                  <a:schemeClr val="tx1"/>
                </a:solidFill>
                <a:cs typeface="Arial"/>
              </a:rPr>
              <a:t> </a:t>
            </a:r>
            <a:r>
              <a:rPr lang="nl-NL" sz="2000" u="none" cap="none">
                <a:solidFill>
                  <a:schemeClr val="tx1"/>
                </a:solidFill>
                <a:cs typeface="Arial"/>
              </a:rPr>
              <a:t>– 4</a:t>
            </a:r>
            <a:endParaRPr lang="nl-NL" sz="2800" u="none" cap="none">
              <a:solidFill>
                <a:schemeClr val="tx1"/>
              </a:solidFill>
              <a:cs typeface="Arial"/>
            </a:endParaRPr>
          </a:p>
        </p:txBody>
      </p:sp>
    </p:spTree>
    <p:extLst>
      <p:ext uri="{BB962C8B-B14F-4D97-AF65-F5344CB8AC3E}">
        <p14:creationId xmlns:p14="http://schemas.microsoft.com/office/powerpoint/2010/main" val="33625161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CEA9AC0-BBF7-4163-D880-9BF890FB4A16}"/>
              </a:ext>
            </a:extLst>
          </p:cNvPr>
          <p:cNvPicPr>
            <a:picLocks noChangeAspect="1"/>
          </p:cNvPicPr>
          <p:nvPr/>
        </p:nvPicPr>
        <p:blipFill>
          <a:blip r:embed="rId2"/>
          <a:stretch>
            <a:fillRect/>
          </a:stretch>
        </p:blipFill>
        <p:spPr>
          <a:xfrm>
            <a:off x="12016461" y="4343958"/>
            <a:ext cx="4772801" cy="5016202"/>
          </a:xfrm>
          <a:prstGeom prst="rect">
            <a:avLst/>
          </a:prstGeom>
        </p:spPr>
      </p:pic>
      <p:sp>
        <p:nvSpPr>
          <p:cNvPr id="2" name="Title 1">
            <a:extLst>
              <a:ext uri="{FF2B5EF4-FFF2-40B4-BE49-F238E27FC236}">
                <a16:creationId xmlns:a16="http://schemas.microsoft.com/office/drawing/2014/main" id="{0C552A4E-CF4F-2F9C-1D14-47E960AAF7AE}"/>
              </a:ext>
            </a:extLst>
          </p:cNvPr>
          <p:cNvSpPr>
            <a:spLocks noGrp="1"/>
          </p:cNvSpPr>
          <p:nvPr>
            <p:ph type="title"/>
          </p:nvPr>
        </p:nvSpPr>
        <p:spPr/>
        <p:txBody>
          <a:bodyPr/>
          <a:lstStyle/>
          <a:p>
            <a:r>
              <a:rPr lang="en-US" cap="none"/>
              <a:t>Viterbi algorithm</a:t>
            </a:r>
          </a:p>
        </p:txBody>
      </p:sp>
      <p:sp>
        <p:nvSpPr>
          <p:cNvPr id="4" name="Slide Number Placeholder 3">
            <a:extLst>
              <a:ext uri="{FF2B5EF4-FFF2-40B4-BE49-F238E27FC236}">
                <a16:creationId xmlns:a16="http://schemas.microsoft.com/office/drawing/2014/main" id="{600BDA80-65AA-5D46-7ACE-8C44732B04E7}"/>
              </a:ext>
            </a:extLst>
          </p:cNvPr>
          <p:cNvSpPr>
            <a:spLocks noGrp="1"/>
          </p:cNvSpPr>
          <p:nvPr>
            <p:ph type="sldNum" sz="quarter" idx="4"/>
          </p:nvPr>
        </p:nvSpPr>
        <p:spPr/>
        <p:txBody>
          <a:bodyPr/>
          <a:lstStyle/>
          <a:p>
            <a:fld id="{7AE184E0-0BD4-4705-A12B-9B71DDE63301}" type="slidenum">
              <a:rPr lang="nl-BE" noProof="0" smtClean="0"/>
              <a:pPr/>
              <a:t>43</a:t>
            </a:fld>
            <a:endParaRPr lang="nl-BE" noProof="0"/>
          </a:p>
        </p:txBody>
      </p:sp>
      <p:sp>
        <p:nvSpPr>
          <p:cNvPr id="8" name="Rectangle 7">
            <a:extLst>
              <a:ext uri="{FF2B5EF4-FFF2-40B4-BE49-F238E27FC236}">
                <a16:creationId xmlns:a16="http://schemas.microsoft.com/office/drawing/2014/main" id="{A3911D8B-67EA-8205-6FCF-0DF7E786BF9D}"/>
              </a:ext>
            </a:extLst>
          </p:cNvPr>
          <p:cNvSpPr/>
          <p:nvPr/>
        </p:nvSpPr>
        <p:spPr>
          <a:xfrm>
            <a:off x="5165968" y="6549288"/>
            <a:ext cx="1101970" cy="77372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9" name="TextBox 8">
            <a:extLst>
              <a:ext uri="{FF2B5EF4-FFF2-40B4-BE49-F238E27FC236}">
                <a16:creationId xmlns:a16="http://schemas.microsoft.com/office/drawing/2014/main" id="{EF708E70-D2E8-09C4-0C71-1799ACD1FD81}"/>
              </a:ext>
            </a:extLst>
          </p:cNvPr>
          <p:cNvSpPr txBox="1"/>
          <p:nvPr/>
        </p:nvSpPr>
        <p:spPr>
          <a:xfrm>
            <a:off x="5361353" y="6680342"/>
            <a:ext cx="1570892" cy="511615"/>
          </a:xfrm>
          <a:prstGeom prst="rect">
            <a:avLst/>
          </a:prstGeom>
          <a:noFill/>
        </p:spPr>
        <p:txBody>
          <a:bodyPr wrap="square" rtlCol="0">
            <a:spAutoFit/>
          </a:bodyPr>
          <a:lstStyle/>
          <a:p>
            <a:pPr algn="l">
              <a:lnSpc>
                <a:spcPct val="120000"/>
              </a:lnSpc>
            </a:pPr>
            <a:r>
              <a:rPr lang="en-US" sz="2500"/>
              <a:t>0.9</a:t>
            </a:r>
          </a:p>
        </p:txBody>
      </p:sp>
      <p:sp>
        <p:nvSpPr>
          <p:cNvPr id="10" name="Rectangle 9">
            <a:extLst>
              <a:ext uri="{FF2B5EF4-FFF2-40B4-BE49-F238E27FC236}">
                <a16:creationId xmlns:a16="http://schemas.microsoft.com/office/drawing/2014/main" id="{CDBB4A46-130D-9C7E-0D93-EA44D0BD7690}"/>
              </a:ext>
            </a:extLst>
          </p:cNvPr>
          <p:cNvSpPr/>
          <p:nvPr/>
        </p:nvSpPr>
        <p:spPr>
          <a:xfrm>
            <a:off x="7201874" y="6553197"/>
            <a:ext cx="1101970" cy="77372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1" name="TextBox 10">
            <a:extLst>
              <a:ext uri="{FF2B5EF4-FFF2-40B4-BE49-F238E27FC236}">
                <a16:creationId xmlns:a16="http://schemas.microsoft.com/office/drawing/2014/main" id="{E39D70E3-3D61-3EDA-EF52-379F427F6726}"/>
              </a:ext>
            </a:extLst>
          </p:cNvPr>
          <p:cNvSpPr txBox="1"/>
          <p:nvPr/>
        </p:nvSpPr>
        <p:spPr>
          <a:xfrm>
            <a:off x="7397259" y="6699881"/>
            <a:ext cx="1570892" cy="511615"/>
          </a:xfrm>
          <a:prstGeom prst="rect">
            <a:avLst/>
          </a:prstGeom>
          <a:noFill/>
        </p:spPr>
        <p:txBody>
          <a:bodyPr wrap="square" rtlCol="0">
            <a:spAutoFit/>
          </a:bodyPr>
          <a:lstStyle/>
          <a:p>
            <a:pPr algn="l">
              <a:lnSpc>
                <a:spcPct val="120000"/>
              </a:lnSpc>
            </a:pPr>
            <a:r>
              <a:rPr lang="en-US" sz="2500"/>
              <a:t>0.9</a:t>
            </a:r>
          </a:p>
        </p:txBody>
      </p:sp>
      <p:sp>
        <p:nvSpPr>
          <p:cNvPr id="14" name="TextBox 13">
            <a:extLst>
              <a:ext uri="{FF2B5EF4-FFF2-40B4-BE49-F238E27FC236}">
                <a16:creationId xmlns:a16="http://schemas.microsoft.com/office/drawing/2014/main" id="{86E3D592-38BB-E75D-51DF-CBBCB60EF5D1}"/>
              </a:ext>
            </a:extLst>
          </p:cNvPr>
          <p:cNvSpPr txBox="1"/>
          <p:nvPr/>
        </p:nvSpPr>
        <p:spPr>
          <a:xfrm>
            <a:off x="5477978" y="7737227"/>
            <a:ext cx="1101970" cy="511615"/>
          </a:xfrm>
          <a:prstGeom prst="rect">
            <a:avLst/>
          </a:prstGeom>
          <a:noFill/>
        </p:spPr>
        <p:txBody>
          <a:bodyPr wrap="square" rtlCol="0">
            <a:spAutoFit/>
          </a:bodyPr>
          <a:lstStyle/>
          <a:p>
            <a:pPr algn="l">
              <a:lnSpc>
                <a:spcPct val="120000"/>
              </a:lnSpc>
            </a:pPr>
            <a:r>
              <a:rPr lang="en-US" sz="2500"/>
              <a:t>A</a:t>
            </a:r>
          </a:p>
        </p:txBody>
      </p:sp>
      <p:sp>
        <p:nvSpPr>
          <p:cNvPr id="16" name="TextBox 15">
            <a:extLst>
              <a:ext uri="{FF2B5EF4-FFF2-40B4-BE49-F238E27FC236}">
                <a16:creationId xmlns:a16="http://schemas.microsoft.com/office/drawing/2014/main" id="{5F9FB295-1122-C60D-211C-3410CD363BAC}"/>
              </a:ext>
            </a:extLst>
          </p:cNvPr>
          <p:cNvSpPr txBox="1"/>
          <p:nvPr/>
        </p:nvSpPr>
        <p:spPr>
          <a:xfrm>
            <a:off x="7514036" y="7721594"/>
            <a:ext cx="1101970" cy="511615"/>
          </a:xfrm>
          <a:prstGeom prst="rect">
            <a:avLst/>
          </a:prstGeom>
          <a:noFill/>
        </p:spPr>
        <p:txBody>
          <a:bodyPr wrap="square" rtlCol="0">
            <a:spAutoFit/>
          </a:bodyPr>
          <a:lstStyle/>
          <a:p>
            <a:pPr algn="l">
              <a:lnSpc>
                <a:spcPct val="120000"/>
              </a:lnSpc>
            </a:pPr>
            <a:r>
              <a:rPr lang="en-US" sz="2500"/>
              <a:t>B</a:t>
            </a:r>
          </a:p>
        </p:txBody>
      </p:sp>
      <p:sp>
        <p:nvSpPr>
          <p:cNvPr id="17" name="Oval 16">
            <a:extLst>
              <a:ext uri="{FF2B5EF4-FFF2-40B4-BE49-F238E27FC236}">
                <a16:creationId xmlns:a16="http://schemas.microsoft.com/office/drawing/2014/main" id="{8321D9D2-2D6E-C25A-FF81-4A5C6E1F9580}"/>
              </a:ext>
            </a:extLst>
          </p:cNvPr>
          <p:cNvSpPr/>
          <p:nvPr/>
        </p:nvSpPr>
        <p:spPr>
          <a:xfrm>
            <a:off x="5173786" y="3118326"/>
            <a:ext cx="1039447" cy="77372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8" name="TextBox 17">
            <a:extLst>
              <a:ext uri="{FF2B5EF4-FFF2-40B4-BE49-F238E27FC236}">
                <a16:creationId xmlns:a16="http://schemas.microsoft.com/office/drawing/2014/main" id="{11F0CC26-D8D5-B538-FEFD-29B86DB913C0}"/>
              </a:ext>
            </a:extLst>
          </p:cNvPr>
          <p:cNvSpPr txBox="1"/>
          <p:nvPr/>
        </p:nvSpPr>
        <p:spPr>
          <a:xfrm>
            <a:off x="5453930" y="3200828"/>
            <a:ext cx="1101970" cy="511615"/>
          </a:xfrm>
          <a:prstGeom prst="rect">
            <a:avLst/>
          </a:prstGeom>
          <a:noFill/>
        </p:spPr>
        <p:txBody>
          <a:bodyPr wrap="square" rtlCol="0">
            <a:spAutoFit/>
          </a:bodyPr>
          <a:lstStyle/>
          <a:p>
            <a:pPr algn="l">
              <a:lnSpc>
                <a:spcPct val="120000"/>
              </a:lnSpc>
            </a:pPr>
            <a:r>
              <a:rPr lang="en-US" sz="2500"/>
              <a:t>A</a:t>
            </a:r>
          </a:p>
        </p:txBody>
      </p:sp>
      <p:sp>
        <p:nvSpPr>
          <p:cNvPr id="19" name="Oval 18">
            <a:extLst>
              <a:ext uri="{FF2B5EF4-FFF2-40B4-BE49-F238E27FC236}">
                <a16:creationId xmlns:a16="http://schemas.microsoft.com/office/drawing/2014/main" id="{57C9CC9F-E2FF-9282-F4B3-8D5D39F54055}"/>
              </a:ext>
            </a:extLst>
          </p:cNvPr>
          <p:cNvSpPr/>
          <p:nvPr/>
        </p:nvSpPr>
        <p:spPr>
          <a:xfrm>
            <a:off x="7127635" y="3118326"/>
            <a:ext cx="1039447" cy="77372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0" name="TextBox 19">
            <a:extLst>
              <a:ext uri="{FF2B5EF4-FFF2-40B4-BE49-F238E27FC236}">
                <a16:creationId xmlns:a16="http://schemas.microsoft.com/office/drawing/2014/main" id="{3B06FA78-03A7-911C-69AC-EC7448C77C02}"/>
              </a:ext>
            </a:extLst>
          </p:cNvPr>
          <p:cNvSpPr txBox="1"/>
          <p:nvPr/>
        </p:nvSpPr>
        <p:spPr>
          <a:xfrm>
            <a:off x="7407779" y="3200828"/>
            <a:ext cx="1101970" cy="511615"/>
          </a:xfrm>
          <a:prstGeom prst="rect">
            <a:avLst/>
          </a:prstGeom>
          <a:noFill/>
        </p:spPr>
        <p:txBody>
          <a:bodyPr wrap="square" rtlCol="0">
            <a:spAutoFit/>
          </a:bodyPr>
          <a:lstStyle/>
          <a:p>
            <a:pPr algn="l">
              <a:lnSpc>
                <a:spcPct val="120000"/>
              </a:lnSpc>
            </a:pPr>
            <a:r>
              <a:rPr lang="en-US" sz="2500"/>
              <a:t>A</a:t>
            </a:r>
          </a:p>
        </p:txBody>
      </p:sp>
      <p:sp>
        <p:nvSpPr>
          <p:cNvPr id="23" name="Oval 22">
            <a:extLst>
              <a:ext uri="{FF2B5EF4-FFF2-40B4-BE49-F238E27FC236}">
                <a16:creationId xmlns:a16="http://schemas.microsoft.com/office/drawing/2014/main" id="{17721040-1CC0-6944-6092-B6ED3314737F}"/>
              </a:ext>
            </a:extLst>
          </p:cNvPr>
          <p:cNvSpPr/>
          <p:nvPr/>
        </p:nvSpPr>
        <p:spPr>
          <a:xfrm>
            <a:off x="5138618" y="4489925"/>
            <a:ext cx="1039447" cy="77372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4" name="TextBox 23">
            <a:extLst>
              <a:ext uri="{FF2B5EF4-FFF2-40B4-BE49-F238E27FC236}">
                <a16:creationId xmlns:a16="http://schemas.microsoft.com/office/drawing/2014/main" id="{4895DCA9-18AB-242F-5314-B015FA2FA9DD}"/>
              </a:ext>
            </a:extLst>
          </p:cNvPr>
          <p:cNvSpPr txBox="1"/>
          <p:nvPr/>
        </p:nvSpPr>
        <p:spPr>
          <a:xfrm>
            <a:off x="5418762" y="4572427"/>
            <a:ext cx="1101970" cy="511615"/>
          </a:xfrm>
          <a:prstGeom prst="rect">
            <a:avLst/>
          </a:prstGeom>
          <a:noFill/>
        </p:spPr>
        <p:txBody>
          <a:bodyPr wrap="square" rtlCol="0">
            <a:spAutoFit/>
          </a:bodyPr>
          <a:lstStyle/>
          <a:p>
            <a:pPr algn="l">
              <a:lnSpc>
                <a:spcPct val="120000"/>
              </a:lnSpc>
            </a:pPr>
            <a:r>
              <a:rPr lang="en-US" sz="2500"/>
              <a:t>B</a:t>
            </a:r>
          </a:p>
        </p:txBody>
      </p:sp>
      <p:sp>
        <p:nvSpPr>
          <p:cNvPr id="25" name="Oval 24">
            <a:extLst>
              <a:ext uri="{FF2B5EF4-FFF2-40B4-BE49-F238E27FC236}">
                <a16:creationId xmlns:a16="http://schemas.microsoft.com/office/drawing/2014/main" id="{19C9DF45-B166-78FE-4C87-9F81FA0504A9}"/>
              </a:ext>
            </a:extLst>
          </p:cNvPr>
          <p:cNvSpPr/>
          <p:nvPr/>
        </p:nvSpPr>
        <p:spPr>
          <a:xfrm>
            <a:off x="7092467" y="4489925"/>
            <a:ext cx="1039447" cy="77372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6" name="TextBox 25">
            <a:extLst>
              <a:ext uri="{FF2B5EF4-FFF2-40B4-BE49-F238E27FC236}">
                <a16:creationId xmlns:a16="http://schemas.microsoft.com/office/drawing/2014/main" id="{00D034EF-C471-4C40-1555-E78585243889}"/>
              </a:ext>
            </a:extLst>
          </p:cNvPr>
          <p:cNvSpPr txBox="1"/>
          <p:nvPr/>
        </p:nvSpPr>
        <p:spPr>
          <a:xfrm>
            <a:off x="7372611" y="4572427"/>
            <a:ext cx="1101970" cy="511615"/>
          </a:xfrm>
          <a:prstGeom prst="rect">
            <a:avLst/>
          </a:prstGeom>
          <a:noFill/>
        </p:spPr>
        <p:txBody>
          <a:bodyPr wrap="square" rtlCol="0">
            <a:spAutoFit/>
          </a:bodyPr>
          <a:lstStyle/>
          <a:p>
            <a:pPr algn="l">
              <a:lnSpc>
                <a:spcPct val="120000"/>
              </a:lnSpc>
            </a:pPr>
            <a:r>
              <a:rPr lang="en-US" sz="2500"/>
              <a:t>B</a:t>
            </a:r>
          </a:p>
        </p:txBody>
      </p:sp>
      <p:sp>
        <p:nvSpPr>
          <p:cNvPr id="41" name="TextBox 40">
            <a:extLst>
              <a:ext uri="{FF2B5EF4-FFF2-40B4-BE49-F238E27FC236}">
                <a16:creationId xmlns:a16="http://schemas.microsoft.com/office/drawing/2014/main" id="{4F3BAFDE-41F1-59E9-87C0-9D24D0197FC9}"/>
              </a:ext>
            </a:extLst>
          </p:cNvPr>
          <p:cNvSpPr txBox="1"/>
          <p:nvPr/>
        </p:nvSpPr>
        <p:spPr>
          <a:xfrm>
            <a:off x="5365261" y="5677864"/>
            <a:ext cx="1101970" cy="511615"/>
          </a:xfrm>
          <a:prstGeom prst="rect">
            <a:avLst/>
          </a:prstGeom>
          <a:noFill/>
        </p:spPr>
        <p:txBody>
          <a:bodyPr wrap="square" rtlCol="0">
            <a:spAutoFit/>
          </a:bodyPr>
          <a:lstStyle/>
          <a:p>
            <a:pPr algn="l">
              <a:lnSpc>
                <a:spcPct val="120000"/>
              </a:lnSpc>
            </a:pPr>
            <a:r>
              <a:rPr lang="en-US" sz="2500"/>
              <a:t>…</a:t>
            </a:r>
          </a:p>
        </p:txBody>
      </p:sp>
      <p:sp>
        <p:nvSpPr>
          <p:cNvPr id="42" name="TextBox 41">
            <a:extLst>
              <a:ext uri="{FF2B5EF4-FFF2-40B4-BE49-F238E27FC236}">
                <a16:creationId xmlns:a16="http://schemas.microsoft.com/office/drawing/2014/main" id="{BCC22C2B-592B-ABA0-E953-6AD28FC545B6}"/>
              </a:ext>
            </a:extLst>
          </p:cNvPr>
          <p:cNvSpPr txBox="1"/>
          <p:nvPr/>
        </p:nvSpPr>
        <p:spPr>
          <a:xfrm>
            <a:off x="7372611" y="5659829"/>
            <a:ext cx="1101970" cy="511615"/>
          </a:xfrm>
          <a:prstGeom prst="rect">
            <a:avLst/>
          </a:prstGeom>
          <a:noFill/>
        </p:spPr>
        <p:txBody>
          <a:bodyPr wrap="square" rtlCol="0">
            <a:spAutoFit/>
          </a:bodyPr>
          <a:lstStyle/>
          <a:p>
            <a:pPr algn="l">
              <a:lnSpc>
                <a:spcPct val="120000"/>
              </a:lnSpc>
            </a:pPr>
            <a:r>
              <a:rPr lang="en-US" sz="2500"/>
              <a:t>…</a:t>
            </a:r>
          </a:p>
        </p:txBody>
      </p:sp>
      <p:sp>
        <p:nvSpPr>
          <p:cNvPr id="44" name="TextBox 43">
            <a:extLst>
              <a:ext uri="{FF2B5EF4-FFF2-40B4-BE49-F238E27FC236}">
                <a16:creationId xmlns:a16="http://schemas.microsoft.com/office/drawing/2014/main" id="{D8C1B083-7387-E1B8-8F27-7EF34D565C99}"/>
              </a:ext>
            </a:extLst>
          </p:cNvPr>
          <p:cNvSpPr txBox="1"/>
          <p:nvPr/>
        </p:nvSpPr>
        <p:spPr>
          <a:xfrm>
            <a:off x="8898632" y="438074"/>
            <a:ext cx="2165471" cy="511615"/>
          </a:xfrm>
          <a:prstGeom prst="rect">
            <a:avLst/>
          </a:prstGeom>
          <a:noFill/>
        </p:spPr>
        <p:txBody>
          <a:bodyPr wrap="square" rtlCol="0">
            <a:spAutoFit/>
          </a:bodyPr>
          <a:lstStyle/>
          <a:p>
            <a:pPr algn="l">
              <a:lnSpc>
                <a:spcPct val="120000"/>
              </a:lnSpc>
            </a:pPr>
            <a:r>
              <a:rPr lang="en-US" sz="2500"/>
              <a:t>41 total halls</a:t>
            </a:r>
          </a:p>
        </p:txBody>
      </p:sp>
      <p:sp>
        <p:nvSpPr>
          <p:cNvPr id="45" name="TextBox 44">
            <a:extLst>
              <a:ext uri="{FF2B5EF4-FFF2-40B4-BE49-F238E27FC236}">
                <a16:creationId xmlns:a16="http://schemas.microsoft.com/office/drawing/2014/main" id="{A2AFB1FB-0122-9E58-1378-D0124CA53F69}"/>
              </a:ext>
            </a:extLst>
          </p:cNvPr>
          <p:cNvSpPr txBox="1"/>
          <p:nvPr/>
        </p:nvSpPr>
        <p:spPr>
          <a:xfrm>
            <a:off x="5418762" y="2051966"/>
            <a:ext cx="1101970" cy="511615"/>
          </a:xfrm>
          <a:prstGeom prst="rect">
            <a:avLst/>
          </a:prstGeom>
          <a:noFill/>
        </p:spPr>
        <p:txBody>
          <a:bodyPr wrap="square" rtlCol="0">
            <a:spAutoFit/>
          </a:bodyPr>
          <a:lstStyle/>
          <a:p>
            <a:pPr algn="l">
              <a:lnSpc>
                <a:spcPct val="120000"/>
              </a:lnSpc>
            </a:pPr>
            <a:r>
              <a:rPr lang="en-US" sz="2500"/>
              <a:t>V1</a:t>
            </a:r>
          </a:p>
        </p:txBody>
      </p:sp>
      <p:sp>
        <p:nvSpPr>
          <p:cNvPr id="46" name="TextBox 45">
            <a:extLst>
              <a:ext uri="{FF2B5EF4-FFF2-40B4-BE49-F238E27FC236}">
                <a16:creationId xmlns:a16="http://schemas.microsoft.com/office/drawing/2014/main" id="{F52E30F4-B743-E288-FD71-01A33EEC70D9}"/>
              </a:ext>
            </a:extLst>
          </p:cNvPr>
          <p:cNvSpPr txBox="1"/>
          <p:nvPr/>
        </p:nvSpPr>
        <p:spPr>
          <a:xfrm>
            <a:off x="7392146" y="2062847"/>
            <a:ext cx="1101970" cy="511615"/>
          </a:xfrm>
          <a:prstGeom prst="rect">
            <a:avLst/>
          </a:prstGeom>
          <a:noFill/>
        </p:spPr>
        <p:txBody>
          <a:bodyPr wrap="square" rtlCol="0">
            <a:spAutoFit/>
          </a:bodyPr>
          <a:lstStyle/>
          <a:p>
            <a:pPr algn="l">
              <a:lnSpc>
                <a:spcPct val="120000"/>
              </a:lnSpc>
            </a:pPr>
            <a:r>
              <a:rPr lang="en-US" sz="2500"/>
              <a:t>V2</a:t>
            </a:r>
          </a:p>
        </p:txBody>
      </p:sp>
      <p:grpSp>
        <p:nvGrpSpPr>
          <p:cNvPr id="32" name="Group 31">
            <a:extLst>
              <a:ext uri="{FF2B5EF4-FFF2-40B4-BE49-F238E27FC236}">
                <a16:creationId xmlns:a16="http://schemas.microsoft.com/office/drawing/2014/main" id="{4948E6D9-E310-0517-C3B9-AC312093240E}"/>
              </a:ext>
            </a:extLst>
          </p:cNvPr>
          <p:cNvGrpSpPr/>
          <p:nvPr/>
        </p:nvGrpSpPr>
        <p:grpSpPr>
          <a:xfrm>
            <a:off x="11688060" y="683846"/>
            <a:ext cx="4309884" cy="4215606"/>
            <a:chOff x="11688060" y="683846"/>
            <a:chExt cx="4309884" cy="4215606"/>
          </a:xfrm>
        </p:grpSpPr>
        <p:pic>
          <p:nvPicPr>
            <p:cNvPr id="6" name="Picture 5" descr="A picture containing text, screenshot, font, number&#10;&#10;Description automatically generated">
              <a:extLst>
                <a:ext uri="{FF2B5EF4-FFF2-40B4-BE49-F238E27FC236}">
                  <a16:creationId xmlns:a16="http://schemas.microsoft.com/office/drawing/2014/main" id="{0E170E9E-3141-D762-DC92-ABC4777044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88060" y="683846"/>
              <a:ext cx="4309884" cy="4215606"/>
            </a:xfrm>
            <a:prstGeom prst="rect">
              <a:avLst/>
            </a:prstGeom>
          </p:spPr>
        </p:pic>
        <p:pic>
          <p:nvPicPr>
            <p:cNvPr id="30" name="Picture 29" descr="A picture containing text, screenshot, font, number&#10;&#10;Description automatically generated">
              <a:extLst>
                <a:ext uri="{FF2B5EF4-FFF2-40B4-BE49-F238E27FC236}">
                  <a16:creationId xmlns:a16="http://schemas.microsoft.com/office/drawing/2014/main" id="{8FBBD26B-2B84-476A-CECD-F66A654C9DD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161" t="36715" r="6059" b="50040"/>
            <a:stretch/>
          </p:blipFill>
          <p:spPr>
            <a:xfrm>
              <a:off x="12582770" y="1572322"/>
              <a:ext cx="3179800" cy="558367"/>
            </a:xfrm>
            <a:prstGeom prst="rect">
              <a:avLst/>
            </a:prstGeom>
          </p:spPr>
        </p:pic>
        <p:pic>
          <p:nvPicPr>
            <p:cNvPr id="31" name="Picture 30" descr="A picture containing text, screenshot, font, number&#10;&#10;Description automatically generated">
              <a:extLst>
                <a:ext uri="{FF2B5EF4-FFF2-40B4-BE49-F238E27FC236}">
                  <a16:creationId xmlns:a16="http://schemas.microsoft.com/office/drawing/2014/main" id="{9FB4F7FE-4527-2B4D-3E51-17A296248C8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9494" t="19086" r="3013" b="67669"/>
            <a:stretch/>
          </p:blipFill>
          <p:spPr>
            <a:xfrm>
              <a:off x="12539918" y="2244441"/>
              <a:ext cx="3339883" cy="558367"/>
            </a:xfrm>
            <a:prstGeom prst="rect">
              <a:avLst/>
            </a:prstGeom>
          </p:spPr>
        </p:pic>
      </p:grpSp>
      <p:sp>
        <p:nvSpPr>
          <p:cNvPr id="33" name="Rectangle 32">
            <a:extLst>
              <a:ext uri="{FF2B5EF4-FFF2-40B4-BE49-F238E27FC236}">
                <a16:creationId xmlns:a16="http://schemas.microsoft.com/office/drawing/2014/main" id="{B61DAB32-C2EA-1B88-D686-EF1FEA5224C0}"/>
              </a:ext>
            </a:extLst>
          </p:cNvPr>
          <p:cNvSpPr/>
          <p:nvPr/>
        </p:nvSpPr>
        <p:spPr>
          <a:xfrm>
            <a:off x="12539918" y="2307773"/>
            <a:ext cx="3304715" cy="495035"/>
          </a:xfrm>
          <a:prstGeom prst="rect">
            <a:avLst/>
          </a:prstGeom>
          <a:noFill/>
          <a:ln w="317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8" name="TextBox 57">
            <a:extLst>
              <a:ext uri="{FF2B5EF4-FFF2-40B4-BE49-F238E27FC236}">
                <a16:creationId xmlns:a16="http://schemas.microsoft.com/office/drawing/2014/main" id="{794AF03B-4D3E-F796-01AC-347683D25CBB}"/>
              </a:ext>
            </a:extLst>
          </p:cNvPr>
          <p:cNvSpPr txBox="1"/>
          <p:nvPr/>
        </p:nvSpPr>
        <p:spPr>
          <a:xfrm>
            <a:off x="5081346" y="2666417"/>
            <a:ext cx="1444636" cy="726609"/>
          </a:xfrm>
          <a:prstGeom prst="rect">
            <a:avLst/>
          </a:prstGeom>
          <a:noFill/>
        </p:spPr>
        <p:txBody>
          <a:bodyPr wrap="square" rtlCol="0">
            <a:spAutoFit/>
          </a:bodyPr>
          <a:lstStyle/>
          <a:p>
            <a:pPr>
              <a:lnSpc>
                <a:spcPct val="120000"/>
              </a:lnSpc>
            </a:pPr>
            <a:r>
              <a:rPr lang="en-US" sz="1800"/>
              <a:t>v1 = 0.012</a:t>
            </a:r>
          </a:p>
          <a:p>
            <a:pPr algn="l">
              <a:lnSpc>
                <a:spcPct val="120000"/>
              </a:lnSpc>
            </a:pPr>
            <a:endParaRPr lang="en-US" sz="1800"/>
          </a:p>
        </p:txBody>
      </p:sp>
      <p:sp>
        <p:nvSpPr>
          <p:cNvPr id="59" name="TextBox 58">
            <a:extLst>
              <a:ext uri="{FF2B5EF4-FFF2-40B4-BE49-F238E27FC236}">
                <a16:creationId xmlns:a16="http://schemas.microsoft.com/office/drawing/2014/main" id="{524E2885-14B9-0BA9-09F4-06E761A18451}"/>
              </a:ext>
            </a:extLst>
          </p:cNvPr>
          <p:cNvSpPr txBox="1"/>
          <p:nvPr/>
        </p:nvSpPr>
        <p:spPr>
          <a:xfrm>
            <a:off x="4934947" y="5308743"/>
            <a:ext cx="1679020" cy="726609"/>
          </a:xfrm>
          <a:prstGeom prst="rect">
            <a:avLst/>
          </a:prstGeom>
          <a:noFill/>
        </p:spPr>
        <p:txBody>
          <a:bodyPr wrap="square" rtlCol="0">
            <a:spAutoFit/>
          </a:bodyPr>
          <a:lstStyle/>
          <a:p>
            <a:pPr>
              <a:lnSpc>
                <a:spcPct val="120000"/>
              </a:lnSpc>
            </a:pPr>
            <a:r>
              <a:rPr lang="en-US" sz="1800"/>
              <a:t>v1 = 0.00024</a:t>
            </a:r>
          </a:p>
          <a:p>
            <a:pPr algn="l">
              <a:lnSpc>
                <a:spcPct val="120000"/>
              </a:lnSpc>
            </a:pPr>
            <a:endParaRPr lang="en-US" sz="1800"/>
          </a:p>
        </p:txBody>
      </p:sp>
      <p:sp>
        <p:nvSpPr>
          <p:cNvPr id="5" name="TextBox 4">
            <a:extLst>
              <a:ext uri="{FF2B5EF4-FFF2-40B4-BE49-F238E27FC236}">
                <a16:creationId xmlns:a16="http://schemas.microsoft.com/office/drawing/2014/main" id="{F1987C2F-C3B8-A21E-B8B9-9F48E485BCBA}"/>
              </a:ext>
            </a:extLst>
          </p:cNvPr>
          <p:cNvSpPr txBox="1"/>
          <p:nvPr/>
        </p:nvSpPr>
        <p:spPr>
          <a:xfrm>
            <a:off x="195385" y="2307773"/>
            <a:ext cx="4540738" cy="1434945"/>
          </a:xfrm>
          <a:prstGeom prst="rect">
            <a:avLst/>
          </a:prstGeom>
          <a:noFill/>
        </p:spPr>
        <p:txBody>
          <a:bodyPr wrap="square" rtlCol="0">
            <a:spAutoFit/>
          </a:bodyPr>
          <a:lstStyle/>
          <a:p>
            <a:pPr algn="l">
              <a:lnSpc>
                <a:spcPct val="120000"/>
              </a:lnSpc>
            </a:pPr>
            <a:r>
              <a:rPr lang="en-US" sz="2500"/>
              <a:t>V2(A) = max( 0.012 * 0.06, </a:t>
            </a:r>
          </a:p>
          <a:p>
            <a:pPr algn="l">
              <a:lnSpc>
                <a:spcPct val="120000"/>
              </a:lnSpc>
            </a:pPr>
            <a:r>
              <a:rPr lang="en-US" sz="2500"/>
              <a:t>	0.00024 * 0.00075, ..)</a:t>
            </a:r>
          </a:p>
          <a:p>
            <a:pPr algn="l">
              <a:lnSpc>
                <a:spcPct val="120000"/>
              </a:lnSpc>
            </a:pPr>
            <a:r>
              <a:rPr lang="en-US" sz="2500"/>
              <a:t>          = 0.00072</a:t>
            </a:r>
          </a:p>
        </p:txBody>
      </p:sp>
      <p:sp>
        <p:nvSpPr>
          <p:cNvPr id="7" name="TextBox 6">
            <a:extLst>
              <a:ext uri="{FF2B5EF4-FFF2-40B4-BE49-F238E27FC236}">
                <a16:creationId xmlns:a16="http://schemas.microsoft.com/office/drawing/2014/main" id="{C5A281C7-96FE-C938-7AC5-B68051F65514}"/>
              </a:ext>
            </a:extLst>
          </p:cNvPr>
          <p:cNvSpPr txBox="1"/>
          <p:nvPr/>
        </p:nvSpPr>
        <p:spPr>
          <a:xfrm>
            <a:off x="7022794" y="2646647"/>
            <a:ext cx="1781834" cy="726609"/>
          </a:xfrm>
          <a:prstGeom prst="rect">
            <a:avLst/>
          </a:prstGeom>
          <a:noFill/>
        </p:spPr>
        <p:txBody>
          <a:bodyPr wrap="square" rtlCol="0">
            <a:spAutoFit/>
          </a:bodyPr>
          <a:lstStyle/>
          <a:p>
            <a:pPr>
              <a:lnSpc>
                <a:spcPct val="120000"/>
              </a:lnSpc>
            </a:pPr>
            <a:r>
              <a:rPr lang="en-US" sz="1800"/>
              <a:t>v2 = 0.00072</a:t>
            </a:r>
          </a:p>
          <a:p>
            <a:pPr algn="l">
              <a:lnSpc>
                <a:spcPct val="120000"/>
              </a:lnSpc>
            </a:pPr>
            <a:endParaRPr lang="en-US" sz="1800"/>
          </a:p>
        </p:txBody>
      </p:sp>
      <p:sp>
        <p:nvSpPr>
          <p:cNvPr id="3" name="TextBox 2">
            <a:extLst>
              <a:ext uri="{FF2B5EF4-FFF2-40B4-BE49-F238E27FC236}">
                <a16:creationId xmlns:a16="http://schemas.microsoft.com/office/drawing/2014/main" id="{27EF6648-ED0B-14CD-2C04-E42DDF414321}"/>
              </a:ext>
            </a:extLst>
          </p:cNvPr>
          <p:cNvSpPr txBox="1"/>
          <p:nvPr/>
        </p:nvSpPr>
        <p:spPr>
          <a:xfrm>
            <a:off x="6241376" y="4446037"/>
            <a:ext cx="700902" cy="726609"/>
          </a:xfrm>
          <a:prstGeom prst="rect">
            <a:avLst/>
          </a:prstGeom>
          <a:noFill/>
        </p:spPr>
        <p:txBody>
          <a:bodyPr wrap="square" rtlCol="0">
            <a:spAutoFit/>
          </a:bodyPr>
          <a:lstStyle/>
          <a:p>
            <a:pPr>
              <a:lnSpc>
                <a:spcPct val="120000"/>
              </a:lnSpc>
            </a:pPr>
            <a:r>
              <a:rPr lang="en-US" sz="1800"/>
              <a:t>0.3</a:t>
            </a:r>
          </a:p>
          <a:p>
            <a:pPr algn="l">
              <a:lnSpc>
                <a:spcPct val="120000"/>
              </a:lnSpc>
            </a:pPr>
            <a:endParaRPr lang="en-US" sz="1800"/>
          </a:p>
        </p:txBody>
      </p:sp>
      <p:cxnSp>
        <p:nvCxnSpPr>
          <p:cNvPr id="29" name="Straight Arrow Connector 28">
            <a:extLst>
              <a:ext uri="{FF2B5EF4-FFF2-40B4-BE49-F238E27FC236}">
                <a16:creationId xmlns:a16="http://schemas.microsoft.com/office/drawing/2014/main" id="{F426E22B-B0A9-FE98-328C-E1AA85281929}"/>
              </a:ext>
            </a:extLst>
          </p:cNvPr>
          <p:cNvCxnSpPr>
            <a:cxnSpLocks/>
          </p:cNvCxnSpPr>
          <p:nvPr/>
        </p:nvCxnSpPr>
        <p:spPr>
          <a:xfrm>
            <a:off x="6283574" y="3791494"/>
            <a:ext cx="664307" cy="804842"/>
          </a:xfrm>
          <a:prstGeom prst="straightConnector1">
            <a:avLst/>
          </a:prstGeom>
          <a:ln w="31750">
            <a:solidFill>
              <a:schemeClr val="tx1"/>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201B5C0-62BE-7C5D-5556-B46860AD1DA5}"/>
              </a:ext>
            </a:extLst>
          </p:cNvPr>
          <p:cNvSpPr txBox="1"/>
          <p:nvPr/>
        </p:nvSpPr>
        <p:spPr>
          <a:xfrm>
            <a:off x="6676378" y="3988331"/>
            <a:ext cx="934913" cy="726609"/>
          </a:xfrm>
          <a:prstGeom prst="rect">
            <a:avLst/>
          </a:prstGeom>
          <a:noFill/>
        </p:spPr>
        <p:txBody>
          <a:bodyPr wrap="square" rtlCol="0">
            <a:spAutoFit/>
          </a:bodyPr>
          <a:lstStyle/>
          <a:p>
            <a:pPr>
              <a:lnSpc>
                <a:spcPct val="120000"/>
              </a:lnSpc>
            </a:pPr>
            <a:r>
              <a:rPr lang="en-US" sz="1800"/>
              <a:t>0.075</a:t>
            </a:r>
          </a:p>
          <a:p>
            <a:pPr algn="l">
              <a:lnSpc>
                <a:spcPct val="120000"/>
              </a:lnSpc>
            </a:pPr>
            <a:endParaRPr lang="en-US" sz="1800"/>
          </a:p>
        </p:txBody>
      </p:sp>
      <p:cxnSp>
        <p:nvCxnSpPr>
          <p:cNvPr id="36" name="Straight Arrow Connector 35">
            <a:extLst>
              <a:ext uri="{FF2B5EF4-FFF2-40B4-BE49-F238E27FC236}">
                <a16:creationId xmlns:a16="http://schemas.microsoft.com/office/drawing/2014/main" id="{F866A6C5-9919-FC3D-C195-1A26B5B1C37A}"/>
              </a:ext>
            </a:extLst>
          </p:cNvPr>
          <p:cNvCxnSpPr>
            <a:cxnSpLocks/>
          </p:cNvCxnSpPr>
          <p:nvPr/>
        </p:nvCxnSpPr>
        <p:spPr>
          <a:xfrm>
            <a:off x="6322651" y="4902491"/>
            <a:ext cx="507995" cy="3907"/>
          </a:xfrm>
          <a:prstGeom prst="straightConnector1">
            <a:avLst/>
          </a:prstGeom>
          <a:ln w="31750">
            <a:solidFill>
              <a:schemeClr val="tx1"/>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393F7E8-A78A-FBFD-D94A-03712CF0B1C9}"/>
              </a:ext>
            </a:extLst>
          </p:cNvPr>
          <p:cNvSpPr txBox="1"/>
          <p:nvPr/>
        </p:nvSpPr>
        <p:spPr>
          <a:xfrm>
            <a:off x="229479" y="4459788"/>
            <a:ext cx="4540738" cy="1434945"/>
          </a:xfrm>
          <a:prstGeom prst="rect">
            <a:avLst/>
          </a:prstGeom>
          <a:noFill/>
        </p:spPr>
        <p:txBody>
          <a:bodyPr wrap="square" rtlCol="0">
            <a:spAutoFit/>
          </a:bodyPr>
          <a:lstStyle/>
          <a:p>
            <a:pPr algn="l">
              <a:lnSpc>
                <a:spcPct val="120000"/>
              </a:lnSpc>
            </a:pPr>
            <a:r>
              <a:rPr lang="en-US" sz="2500"/>
              <a:t>V2(B) = max( 0.012 * 0.0075, </a:t>
            </a:r>
          </a:p>
          <a:p>
            <a:pPr algn="l">
              <a:lnSpc>
                <a:spcPct val="120000"/>
              </a:lnSpc>
            </a:pPr>
            <a:r>
              <a:rPr lang="en-US" sz="2500"/>
              <a:t>	0.00024 * 0.3, ..)</a:t>
            </a:r>
          </a:p>
          <a:p>
            <a:pPr algn="l">
              <a:lnSpc>
                <a:spcPct val="120000"/>
              </a:lnSpc>
            </a:pPr>
            <a:r>
              <a:rPr lang="en-US" sz="2500"/>
              <a:t>          = 0.0009</a:t>
            </a:r>
          </a:p>
        </p:txBody>
      </p:sp>
      <p:sp>
        <p:nvSpPr>
          <p:cNvPr id="40" name="TextBox 39">
            <a:extLst>
              <a:ext uri="{FF2B5EF4-FFF2-40B4-BE49-F238E27FC236}">
                <a16:creationId xmlns:a16="http://schemas.microsoft.com/office/drawing/2014/main" id="{DC06DA97-5C88-D0AF-FEF2-EF363E0C26E8}"/>
              </a:ext>
            </a:extLst>
          </p:cNvPr>
          <p:cNvSpPr txBox="1"/>
          <p:nvPr/>
        </p:nvSpPr>
        <p:spPr>
          <a:xfrm>
            <a:off x="6897733" y="5358170"/>
            <a:ext cx="1679020" cy="394210"/>
          </a:xfrm>
          <a:prstGeom prst="rect">
            <a:avLst/>
          </a:prstGeom>
          <a:noFill/>
        </p:spPr>
        <p:txBody>
          <a:bodyPr wrap="square" rtlCol="0">
            <a:spAutoFit/>
          </a:bodyPr>
          <a:lstStyle/>
          <a:p>
            <a:pPr>
              <a:lnSpc>
                <a:spcPct val="120000"/>
              </a:lnSpc>
            </a:pPr>
            <a:r>
              <a:rPr lang="en-US" sz="1800"/>
              <a:t>v2 = 0.0009</a:t>
            </a:r>
          </a:p>
        </p:txBody>
      </p:sp>
      <p:sp>
        <p:nvSpPr>
          <p:cNvPr id="13" name="Titel 1">
            <a:extLst>
              <a:ext uri="{FF2B5EF4-FFF2-40B4-BE49-F238E27FC236}">
                <a16:creationId xmlns:a16="http://schemas.microsoft.com/office/drawing/2014/main" id="{820B9E72-4DC7-C6BC-17D5-EAB4567424A2}"/>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u="none" cap="none">
                <a:solidFill>
                  <a:schemeClr val="tx1"/>
                </a:solidFill>
                <a:cs typeface="Arial"/>
              </a:rPr>
              <a:t>1 – 2</a:t>
            </a:r>
            <a:r>
              <a:rPr lang="nl-NL" sz="2000" b="1" u="none" cap="none">
                <a:solidFill>
                  <a:schemeClr val="tx1"/>
                </a:solidFill>
                <a:cs typeface="Arial"/>
              </a:rPr>
              <a:t> </a:t>
            </a:r>
            <a:r>
              <a:rPr lang="nl-NL" sz="2000" u="none" cap="none">
                <a:solidFill>
                  <a:schemeClr val="tx1"/>
                </a:solidFill>
                <a:cs typeface="Arial"/>
              </a:rPr>
              <a:t>– </a:t>
            </a:r>
            <a:r>
              <a:rPr lang="nl-NL" sz="2000" b="1" u="none" cap="none" err="1">
                <a:solidFill>
                  <a:schemeClr val="tx1"/>
                </a:solidFill>
                <a:cs typeface="Arial"/>
              </a:rPr>
              <a:t>Localization</a:t>
            </a:r>
            <a:r>
              <a:rPr lang="nl-NL" sz="2000" b="1" u="none" cap="none">
                <a:solidFill>
                  <a:schemeClr val="tx1"/>
                </a:solidFill>
                <a:cs typeface="Arial"/>
              </a:rPr>
              <a:t> </a:t>
            </a:r>
            <a:r>
              <a:rPr lang="nl-NL" sz="2000" u="none" cap="none">
                <a:solidFill>
                  <a:schemeClr val="tx1"/>
                </a:solidFill>
                <a:cs typeface="Arial"/>
              </a:rPr>
              <a:t>– 4</a:t>
            </a:r>
            <a:endParaRPr lang="nl-NL" sz="2800" u="none" cap="none">
              <a:solidFill>
                <a:schemeClr val="tx1"/>
              </a:solidFill>
              <a:cs typeface="Arial"/>
            </a:endParaRPr>
          </a:p>
        </p:txBody>
      </p:sp>
    </p:spTree>
    <p:extLst>
      <p:ext uri="{BB962C8B-B14F-4D97-AF65-F5344CB8AC3E}">
        <p14:creationId xmlns:p14="http://schemas.microsoft.com/office/powerpoint/2010/main" val="39314479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CEA9AC0-BBF7-4163-D880-9BF890FB4A16}"/>
              </a:ext>
            </a:extLst>
          </p:cNvPr>
          <p:cNvPicPr>
            <a:picLocks noChangeAspect="1"/>
          </p:cNvPicPr>
          <p:nvPr/>
        </p:nvPicPr>
        <p:blipFill>
          <a:blip r:embed="rId2"/>
          <a:stretch>
            <a:fillRect/>
          </a:stretch>
        </p:blipFill>
        <p:spPr>
          <a:xfrm>
            <a:off x="12016461" y="4343958"/>
            <a:ext cx="4772801" cy="5016202"/>
          </a:xfrm>
          <a:prstGeom prst="rect">
            <a:avLst/>
          </a:prstGeom>
        </p:spPr>
      </p:pic>
      <p:sp>
        <p:nvSpPr>
          <p:cNvPr id="2" name="Title 1">
            <a:extLst>
              <a:ext uri="{FF2B5EF4-FFF2-40B4-BE49-F238E27FC236}">
                <a16:creationId xmlns:a16="http://schemas.microsoft.com/office/drawing/2014/main" id="{0C552A4E-CF4F-2F9C-1D14-47E960AAF7AE}"/>
              </a:ext>
            </a:extLst>
          </p:cNvPr>
          <p:cNvSpPr>
            <a:spLocks noGrp="1"/>
          </p:cNvSpPr>
          <p:nvPr>
            <p:ph type="title"/>
          </p:nvPr>
        </p:nvSpPr>
        <p:spPr/>
        <p:txBody>
          <a:bodyPr/>
          <a:lstStyle/>
          <a:p>
            <a:r>
              <a:rPr lang="en-US" cap="none"/>
              <a:t>Viterbi algorithm</a:t>
            </a:r>
          </a:p>
        </p:txBody>
      </p:sp>
      <p:sp>
        <p:nvSpPr>
          <p:cNvPr id="4" name="Slide Number Placeholder 3">
            <a:extLst>
              <a:ext uri="{FF2B5EF4-FFF2-40B4-BE49-F238E27FC236}">
                <a16:creationId xmlns:a16="http://schemas.microsoft.com/office/drawing/2014/main" id="{600BDA80-65AA-5D46-7ACE-8C44732B04E7}"/>
              </a:ext>
            </a:extLst>
          </p:cNvPr>
          <p:cNvSpPr>
            <a:spLocks noGrp="1"/>
          </p:cNvSpPr>
          <p:nvPr>
            <p:ph type="sldNum" sz="quarter" idx="4"/>
          </p:nvPr>
        </p:nvSpPr>
        <p:spPr/>
        <p:txBody>
          <a:bodyPr/>
          <a:lstStyle/>
          <a:p>
            <a:fld id="{7AE184E0-0BD4-4705-A12B-9B71DDE63301}" type="slidenum">
              <a:rPr lang="nl-BE" noProof="0" smtClean="0"/>
              <a:pPr/>
              <a:t>44</a:t>
            </a:fld>
            <a:endParaRPr lang="nl-BE" noProof="0"/>
          </a:p>
        </p:txBody>
      </p:sp>
      <p:sp>
        <p:nvSpPr>
          <p:cNvPr id="8" name="Rectangle 7">
            <a:extLst>
              <a:ext uri="{FF2B5EF4-FFF2-40B4-BE49-F238E27FC236}">
                <a16:creationId xmlns:a16="http://schemas.microsoft.com/office/drawing/2014/main" id="{A3911D8B-67EA-8205-6FCF-0DF7E786BF9D}"/>
              </a:ext>
            </a:extLst>
          </p:cNvPr>
          <p:cNvSpPr/>
          <p:nvPr/>
        </p:nvSpPr>
        <p:spPr>
          <a:xfrm>
            <a:off x="5165968" y="6549288"/>
            <a:ext cx="1101970" cy="77372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9" name="TextBox 8">
            <a:extLst>
              <a:ext uri="{FF2B5EF4-FFF2-40B4-BE49-F238E27FC236}">
                <a16:creationId xmlns:a16="http://schemas.microsoft.com/office/drawing/2014/main" id="{EF708E70-D2E8-09C4-0C71-1799ACD1FD81}"/>
              </a:ext>
            </a:extLst>
          </p:cNvPr>
          <p:cNvSpPr txBox="1"/>
          <p:nvPr/>
        </p:nvSpPr>
        <p:spPr>
          <a:xfrm>
            <a:off x="5361353" y="6680342"/>
            <a:ext cx="1570892" cy="511615"/>
          </a:xfrm>
          <a:prstGeom prst="rect">
            <a:avLst/>
          </a:prstGeom>
          <a:noFill/>
        </p:spPr>
        <p:txBody>
          <a:bodyPr wrap="square" rtlCol="0">
            <a:spAutoFit/>
          </a:bodyPr>
          <a:lstStyle/>
          <a:p>
            <a:pPr algn="l">
              <a:lnSpc>
                <a:spcPct val="120000"/>
              </a:lnSpc>
            </a:pPr>
            <a:r>
              <a:rPr lang="en-US" sz="2500"/>
              <a:t>0.9</a:t>
            </a:r>
          </a:p>
        </p:txBody>
      </p:sp>
      <p:sp>
        <p:nvSpPr>
          <p:cNvPr id="10" name="Rectangle 9">
            <a:extLst>
              <a:ext uri="{FF2B5EF4-FFF2-40B4-BE49-F238E27FC236}">
                <a16:creationId xmlns:a16="http://schemas.microsoft.com/office/drawing/2014/main" id="{CDBB4A46-130D-9C7E-0D93-EA44D0BD7690}"/>
              </a:ext>
            </a:extLst>
          </p:cNvPr>
          <p:cNvSpPr/>
          <p:nvPr/>
        </p:nvSpPr>
        <p:spPr>
          <a:xfrm>
            <a:off x="7201874" y="6553197"/>
            <a:ext cx="1101970" cy="77372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1" name="TextBox 10">
            <a:extLst>
              <a:ext uri="{FF2B5EF4-FFF2-40B4-BE49-F238E27FC236}">
                <a16:creationId xmlns:a16="http://schemas.microsoft.com/office/drawing/2014/main" id="{E39D70E3-3D61-3EDA-EF52-379F427F6726}"/>
              </a:ext>
            </a:extLst>
          </p:cNvPr>
          <p:cNvSpPr txBox="1"/>
          <p:nvPr/>
        </p:nvSpPr>
        <p:spPr>
          <a:xfrm>
            <a:off x="7397259" y="6699881"/>
            <a:ext cx="1570892" cy="511615"/>
          </a:xfrm>
          <a:prstGeom prst="rect">
            <a:avLst/>
          </a:prstGeom>
          <a:noFill/>
        </p:spPr>
        <p:txBody>
          <a:bodyPr wrap="square" rtlCol="0">
            <a:spAutoFit/>
          </a:bodyPr>
          <a:lstStyle/>
          <a:p>
            <a:pPr algn="l">
              <a:lnSpc>
                <a:spcPct val="120000"/>
              </a:lnSpc>
            </a:pPr>
            <a:r>
              <a:rPr lang="en-US" sz="2500"/>
              <a:t>0.9</a:t>
            </a:r>
          </a:p>
        </p:txBody>
      </p:sp>
      <p:sp>
        <p:nvSpPr>
          <p:cNvPr id="14" name="TextBox 13">
            <a:extLst>
              <a:ext uri="{FF2B5EF4-FFF2-40B4-BE49-F238E27FC236}">
                <a16:creationId xmlns:a16="http://schemas.microsoft.com/office/drawing/2014/main" id="{86E3D592-38BB-E75D-51DF-CBBCB60EF5D1}"/>
              </a:ext>
            </a:extLst>
          </p:cNvPr>
          <p:cNvSpPr txBox="1"/>
          <p:nvPr/>
        </p:nvSpPr>
        <p:spPr>
          <a:xfrm>
            <a:off x="5477978" y="7737227"/>
            <a:ext cx="1101970" cy="511615"/>
          </a:xfrm>
          <a:prstGeom prst="rect">
            <a:avLst/>
          </a:prstGeom>
          <a:noFill/>
        </p:spPr>
        <p:txBody>
          <a:bodyPr wrap="square" rtlCol="0">
            <a:spAutoFit/>
          </a:bodyPr>
          <a:lstStyle/>
          <a:p>
            <a:pPr algn="l">
              <a:lnSpc>
                <a:spcPct val="120000"/>
              </a:lnSpc>
            </a:pPr>
            <a:r>
              <a:rPr lang="en-US" sz="2500"/>
              <a:t>A</a:t>
            </a:r>
          </a:p>
        </p:txBody>
      </p:sp>
      <p:sp>
        <p:nvSpPr>
          <p:cNvPr id="16" name="TextBox 15">
            <a:extLst>
              <a:ext uri="{FF2B5EF4-FFF2-40B4-BE49-F238E27FC236}">
                <a16:creationId xmlns:a16="http://schemas.microsoft.com/office/drawing/2014/main" id="{5F9FB295-1122-C60D-211C-3410CD363BAC}"/>
              </a:ext>
            </a:extLst>
          </p:cNvPr>
          <p:cNvSpPr txBox="1"/>
          <p:nvPr/>
        </p:nvSpPr>
        <p:spPr>
          <a:xfrm>
            <a:off x="7514036" y="7721594"/>
            <a:ext cx="1101970" cy="511615"/>
          </a:xfrm>
          <a:prstGeom prst="rect">
            <a:avLst/>
          </a:prstGeom>
          <a:noFill/>
        </p:spPr>
        <p:txBody>
          <a:bodyPr wrap="square" rtlCol="0">
            <a:spAutoFit/>
          </a:bodyPr>
          <a:lstStyle/>
          <a:p>
            <a:pPr algn="l">
              <a:lnSpc>
                <a:spcPct val="120000"/>
              </a:lnSpc>
            </a:pPr>
            <a:r>
              <a:rPr lang="en-US" sz="2500"/>
              <a:t>B</a:t>
            </a:r>
          </a:p>
        </p:txBody>
      </p:sp>
      <p:sp>
        <p:nvSpPr>
          <p:cNvPr id="17" name="Oval 16">
            <a:extLst>
              <a:ext uri="{FF2B5EF4-FFF2-40B4-BE49-F238E27FC236}">
                <a16:creationId xmlns:a16="http://schemas.microsoft.com/office/drawing/2014/main" id="{8321D9D2-2D6E-C25A-FF81-4A5C6E1F9580}"/>
              </a:ext>
            </a:extLst>
          </p:cNvPr>
          <p:cNvSpPr/>
          <p:nvPr/>
        </p:nvSpPr>
        <p:spPr>
          <a:xfrm>
            <a:off x="5173786" y="3118326"/>
            <a:ext cx="1039447" cy="77372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8" name="TextBox 17">
            <a:extLst>
              <a:ext uri="{FF2B5EF4-FFF2-40B4-BE49-F238E27FC236}">
                <a16:creationId xmlns:a16="http://schemas.microsoft.com/office/drawing/2014/main" id="{11F0CC26-D8D5-B538-FEFD-29B86DB913C0}"/>
              </a:ext>
            </a:extLst>
          </p:cNvPr>
          <p:cNvSpPr txBox="1"/>
          <p:nvPr/>
        </p:nvSpPr>
        <p:spPr>
          <a:xfrm>
            <a:off x="5453930" y="3200828"/>
            <a:ext cx="1101970" cy="511615"/>
          </a:xfrm>
          <a:prstGeom prst="rect">
            <a:avLst/>
          </a:prstGeom>
          <a:noFill/>
        </p:spPr>
        <p:txBody>
          <a:bodyPr wrap="square" rtlCol="0">
            <a:spAutoFit/>
          </a:bodyPr>
          <a:lstStyle/>
          <a:p>
            <a:pPr algn="l">
              <a:lnSpc>
                <a:spcPct val="120000"/>
              </a:lnSpc>
            </a:pPr>
            <a:r>
              <a:rPr lang="en-US" sz="2500"/>
              <a:t>A</a:t>
            </a:r>
          </a:p>
        </p:txBody>
      </p:sp>
      <p:sp>
        <p:nvSpPr>
          <p:cNvPr id="19" name="Oval 18">
            <a:extLst>
              <a:ext uri="{FF2B5EF4-FFF2-40B4-BE49-F238E27FC236}">
                <a16:creationId xmlns:a16="http://schemas.microsoft.com/office/drawing/2014/main" id="{57C9CC9F-E2FF-9282-F4B3-8D5D39F54055}"/>
              </a:ext>
            </a:extLst>
          </p:cNvPr>
          <p:cNvSpPr/>
          <p:nvPr/>
        </p:nvSpPr>
        <p:spPr>
          <a:xfrm>
            <a:off x="7127635" y="3118326"/>
            <a:ext cx="1039447" cy="77372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0" name="TextBox 19">
            <a:extLst>
              <a:ext uri="{FF2B5EF4-FFF2-40B4-BE49-F238E27FC236}">
                <a16:creationId xmlns:a16="http://schemas.microsoft.com/office/drawing/2014/main" id="{3B06FA78-03A7-911C-69AC-EC7448C77C02}"/>
              </a:ext>
            </a:extLst>
          </p:cNvPr>
          <p:cNvSpPr txBox="1"/>
          <p:nvPr/>
        </p:nvSpPr>
        <p:spPr>
          <a:xfrm>
            <a:off x="7407779" y="3200828"/>
            <a:ext cx="1101970" cy="511615"/>
          </a:xfrm>
          <a:prstGeom prst="rect">
            <a:avLst/>
          </a:prstGeom>
          <a:noFill/>
        </p:spPr>
        <p:txBody>
          <a:bodyPr wrap="square" rtlCol="0">
            <a:spAutoFit/>
          </a:bodyPr>
          <a:lstStyle/>
          <a:p>
            <a:pPr algn="l">
              <a:lnSpc>
                <a:spcPct val="120000"/>
              </a:lnSpc>
            </a:pPr>
            <a:r>
              <a:rPr lang="en-US" sz="2500"/>
              <a:t>A</a:t>
            </a:r>
          </a:p>
        </p:txBody>
      </p:sp>
      <p:sp>
        <p:nvSpPr>
          <p:cNvPr id="23" name="Oval 22">
            <a:extLst>
              <a:ext uri="{FF2B5EF4-FFF2-40B4-BE49-F238E27FC236}">
                <a16:creationId xmlns:a16="http://schemas.microsoft.com/office/drawing/2014/main" id="{17721040-1CC0-6944-6092-B6ED3314737F}"/>
              </a:ext>
            </a:extLst>
          </p:cNvPr>
          <p:cNvSpPr/>
          <p:nvPr/>
        </p:nvSpPr>
        <p:spPr>
          <a:xfrm>
            <a:off x="5138618" y="4489925"/>
            <a:ext cx="1039447" cy="77372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4" name="TextBox 23">
            <a:extLst>
              <a:ext uri="{FF2B5EF4-FFF2-40B4-BE49-F238E27FC236}">
                <a16:creationId xmlns:a16="http://schemas.microsoft.com/office/drawing/2014/main" id="{4895DCA9-18AB-242F-5314-B015FA2FA9DD}"/>
              </a:ext>
            </a:extLst>
          </p:cNvPr>
          <p:cNvSpPr txBox="1"/>
          <p:nvPr/>
        </p:nvSpPr>
        <p:spPr>
          <a:xfrm>
            <a:off x="5418762" y="4572427"/>
            <a:ext cx="1101970" cy="511615"/>
          </a:xfrm>
          <a:prstGeom prst="rect">
            <a:avLst/>
          </a:prstGeom>
          <a:noFill/>
        </p:spPr>
        <p:txBody>
          <a:bodyPr wrap="square" rtlCol="0">
            <a:spAutoFit/>
          </a:bodyPr>
          <a:lstStyle/>
          <a:p>
            <a:pPr algn="l">
              <a:lnSpc>
                <a:spcPct val="120000"/>
              </a:lnSpc>
            </a:pPr>
            <a:r>
              <a:rPr lang="en-US" sz="2500"/>
              <a:t>B</a:t>
            </a:r>
          </a:p>
        </p:txBody>
      </p:sp>
      <p:sp>
        <p:nvSpPr>
          <p:cNvPr id="25" name="Oval 24">
            <a:extLst>
              <a:ext uri="{FF2B5EF4-FFF2-40B4-BE49-F238E27FC236}">
                <a16:creationId xmlns:a16="http://schemas.microsoft.com/office/drawing/2014/main" id="{19C9DF45-B166-78FE-4C87-9F81FA0504A9}"/>
              </a:ext>
            </a:extLst>
          </p:cNvPr>
          <p:cNvSpPr/>
          <p:nvPr/>
        </p:nvSpPr>
        <p:spPr>
          <a:xfrm>
            <a:off x="7092467" y="4489925"/>
            <a:ext cx="1039447" cy="77372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6" name="TextBox 25">
            <a:extLst>
              <a:ext uri="{FF2B5EF4-FFF2-40B4-BE49-F238E27FC236}">
                <a16:creationId xmlns:a16="http://schemas.microsoft.com/office/drawing/2014/main" id="{00D034EF-C471-4C40-1555-E78585243889}"/>
              </a:ext>
            </a:extLst>
          </p:cNvPr>
          <p:cNvSpPr txBox="1"/>
          <p:nvPr/>
        </p:nvSpPr>
        <p:spPr>
          <a:xfrm>
            <a:off x="7372611" y="4572427"/>
            <a:ext cx="1101970" cy="511615"/>
          </a:xfrm>
          <a:prstGeom prst="rect">
            <a:avLst/>
          </a:prstGeom>
          <a:noFill/>
        </p:spPr>
        <p:txBody>
          <a:bodyPr wrap="square" rtlCol="0">
            <a:spAutoFit/>
          </a:bodyPr>
          <a:lstStyle/>
          <a:p>
            <a:pPr algn="l">
              <a:lnSpc>
                <a:spcPct val="120000"/>
              </a:lnSpc>
            </a:pPr>
            <a:r>
              <a:rPr lang="en-US" sz="2500"/>
              <a:t>B</a:t>
            </a:r>
          </a:p>
        </p:txBody>
      </p:sp>
      <p:sp>
        <p:nvSpPr>
          <p:cNvPr id="41" name="TextBox 40">
            <a:extLst>
              <a:ext uri="{FF2B5EF4-FFF2-40B4-BE49-F238E27FC236}">
                <a16:creationId xmlns:a16="http://schemas.microsoft.com/office/drawing/2014/main" id="{4F3BAFDE-41F1-59E9-87C0-9D24D0197FC9}"/>
              </a:ext>
            </a:extLst>
          </p:cNvPr>
          <p:cNvSpPr txBox="1"/>
          <p:nvPr/>
        </p:nvSpPr>
        <p:spPr>
          <a:xfrm>
            <a:off x="5365261" y="5677864"/>
            <a:ext cx="1101970" cy="511615"/>
          </a:xfrm>
          <a:prstGeom prst="rect">
            <a:avLst/>
          </a:prstGeom>
          <a:noFill/>
        </p:spPr>
        <p:txBody>
          <a:bodyPr wrap="square" rtlCol="0">
            <a:spAutoFit/>
          </a:bodyPr>
          <a:lstStyle/>
          <a:p>
            <a:pPr algn="l">
              <a:lnSpc>
                <a:spcPct val="120000"/>
              </a:lnSpc>
            </a:pPr>
            <a:r>
              <a:rPr lang="en-US" sz="2500"/>
              <a:t>…</a:t>
            </a:r>
          </a:p>
        </p:txBody>
      </p:sp>
      <p:sp>
        <p:nvSpPr>
          <p:cNvPr id="42" name="TextBox 41">
            <a:extLst>
              <a:ext uri="{FF2B5EF4-FFF2-40B4-BE49-F238E27FC236}">
                <a16:creationId xmlns:a16="http://schemas.microsoft.com/office/drawing/2014/main" id="{BCC22C2B-592B-ABA0-E953-6AD28FC545B6}"/>
              </a:ext>
            </a:extLst>
          </p:cNvPr>
          <p:cNvSpPr txBox="1"/>
          <p:nvPr/>
        </p:nvSpPr>
        <p:spPr>
          <a:xfrm>
            <a:off x="7372611" y="5659829"/>
            <a:ext cx="1101970" cy="511615"/>
          </a:xfrm>
          <a:prstGeom prst="rect">
            <a:avLst/>
          </a:prstGeom>
          <a:noFill/>
        </p:spPr>
        <p:txBody>
          <a:bodyPr wrap="square" rtlCol="0">
            <a:spAutoFit/>
          </a:bodyPr>
          <a:lstStyle/>
          <a:p>
            <a:pPr algn="l">
              <a:lnSpc>
                <a:spcPct val="120000"/>
              </a:lnSpc>
            </a:pPr>
            <a:r>
              <a:rPr lang="en-US" sz="2500"/>
              <a:t>…</a:t>
            </a:r>
          </a:p>
        </p:txBody>
      </p:sp>
      <p:sp>
        <p:nvSpPr>
          <p:cNvPr id="44" name="TextBox 43">
            <a:extLst>
              <a:ext uri="{FF2B5EF4-FFF2-40B4-BE49-F238E27FC236}">
                <a16:creationId xmlns:a16="http://schemas.microsoft.com/office/drawing/2014/main" id="{D8C1B083-7387-E1B8-8F27-7EF34D565C99}"/>
              </a:ext>
            </a:extLst>
          </p:cNvPr>
          <p:cNvSpPr txBox="1"/>
          <p:nvPr/>
        </p:nvSpPr>
        <p:spPr>
          <a:xfrm>
            <a:off x="8898632" y="438074"/>
            <a:ext cx="2165471" cy="511615"/>
          </a:xfrm>
          <a:prstGeom prst="rect">
            <a:avLst/>
          </a:prstGeom>
          <a:noFill/>
        </p:spPr>
        <p:txBody>
          <a:bodyPr wrap="square" rtlCol="0">
            <a:spAutoFit/>
          </a:bodyPr>
          <a:lstStyle/>
          <a:p>
            <a:pPr algn="l">
              <a:lnSpc>
                <a:spcPct val="120000"/>
              </a:lnSpc>
            </a:pPr>
            <a:r>
              <a:rPr lang="en-US" sz="2500"/>
              <a:t>41 total halls</a:t>
            </a:r>
          </a:p>
        </p:txBody>
      </p:sp>
      <p:sp>
        <p:nvSpPr>
          <p:cNvPr id="45" name="TextBox 44">
            <a:extLst>
              <a:ext uri="{FF2B5EF4-FFF2-40B4-BE49-F238E27FC236}">
                <a16:creationId xmlns:a16="http://schemas.microsoft.com/office/drawing/2014/main" id="{A2AFB1FB-0122-9E58-1378-D0124CA53F69}"/>
              </a:ext>
            </a:extLst>
          </p:cNvPr>
          <p:cNvSpPr txBox="1"/>
          <p:nvPr/>
        </p:nvSpPr>
        <p:spPr>
          <a:xfrm>
            <a:off x="5418762" y="2051966"/>
            <a:ext cx="1101970" cy="511615"/>
          </a:xfrm>
          <a:prstGeom prst="rect">
            <a:avLst/>
          </a:prstGeom>
          <a:noFill/>
        </p:spPr>
        <p:txBody>
          <a:bodyPr wrap="square" rtlCol="0">
            <a:spAutoFit/>
          </a:bodyPr>
          <a:lstStyle/>
          <a:p>
            <a:pPr algn="l">
              <a:lnSpc>
                <a:spcPct val="120000"/>
              </a:lnSpc>
            </a:pPr>
            <a:r>
              <a:rPr lang="en-US" sz="2500"/>
              <a:t>V1</a:t>
            </a:r>
          </a:p>
        </p:txBody>
      </p:sp>
      <p:sp>
        <p:nvSpPr>
          <p:cNvPr id="46" name="TextBox 45">
            <a:extLst>
              <a:ext uri="{FF2B5EF4-FFF2-40B4-BE49-F238E27FC236}">
                <a16:creationId xmlns:a16="http://schemas.microsoft.com/office/drawing/2014/main" id="{F52E30F4-B743-E288-FD71-01A33EEC70D9}"/>
              </a:ext>
            </a:extLst>
          </p:cNvPr>
          <p:cNvSpPr txBox="1"/>
          <p:nvPr/>
        </p:nvSpPr>
        <p:spPr>
          <a:xfrm>
            <a:off x="7392146" y="2062847"/>
            <a:ext cx="1101970" cy="511615"/>
          </a:xfrm>
          <a:prstGeom prst="rect">
            <a:avLst/>
          </a:prstGeom>
          <a:noFill/>
        </p:spPr>
        <p:txBody>
          <a:bodyPr wrap="square" rtlCol="0">
            <a:spAutoFit/>
          </a:bodyPr>
          <a:lstStyle/>
          <a:p>
            <a:pPr algn="l">
              <a:lnSpc>
                <a:spcPct val="120000"/>
              </a:lnSpc>
            </a:pPr>
            <a:r>
              <a:rPr lang="en-US" sz="2500"/>
              <a:t>V2</a:t>
            </a:r>
          </a:p>
        </p:txBody>
      </p:sp>
      <p:grpSp>
        <p:nvGrpSpPr>
          <p:cNvPr id="32" name="Group 31">
            <a:extLst>
              <a:ext uri="{FF2B5EF4-FFF2-40B4-BE49-F238E27FC236}">
                <a16:creationId xmlns:a16="http://schemas.microsoft.com/office/drawing/2014/main" id="{4948E6D9-E310-0517-C3B9-AC312093240E}"/>
              </a:ext>
            </a:extLst>
          </p:cNvPr>
          <p:cNvGrpSpPr/>
          <p:nvPr/>
        </p:nvGrpSpPr>
        <p:grpSpPr>
          <a:xfrm>
            <a:off x="11688060" y="683846"/>
            <a:ext cx="4309884" cy="4215606"/>
            <a:chOff x="11688060" y="683846"/>
            <a:chExt cx="4309884" cy="4215606"/>
          </a:xfrm>
        </p:grpSpPr>
        <p:pic>
          <p:nvPicPr>
            <p:cNvPr id="6" name="Picture 5" descr="A picture containing text, screenshot, font, number&#10;&#10;Description automatically generated">
              <a:extLst>
                <a:ext uri="{FF2B5EF4-FFF2-40B4-BE49-F238E27FC236}">
                  <a16:creationId xmlns:a16="http://schemas.microsoft.com/office/drawing/2014/main" id="{0E170E9E-3141-D762-DC92-ABC4777044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88060" y="683846"/>
              <a:ext cx="4309884" cy="4215606"/>
            </a:xfrm>
            <a:prstGeom prst="rect">
              <a:avLst/>
            </a:prstGeom>
          </p:spPr>
        </p:pic>
        <p:pic>
          <p:nvPicPr>
            <p:cNvPr id="30" name="Picture 29" descr="A picture containing text, screenshot, font, number&#10;&#10;Description automatically generated">
              <a:extLst>
                <a:ext uri="{FF2B5EF4-FFF2-40B4-BE49-F238E27FC236}">
                  <a16:creationId xmlns:a16="http://schemas.microsoft.com/office/drawing/2014/main" id="{8FBBD26B-2B84-476A-CECD-F66A654C9DD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161" t="36715" r="6059" b="50040"/>
            <a:stretch/>
          </p:blipFill>
          <p:spPr>
            <a:xfrm>
              <a:off x="12582770" y="1572322"/>
              <a:ext cx="3179800" cy="558367"/>
            </a:xfrm>
            <a:prstGeom prst="rect">
              <a:avLst/>
            </a:prstGeom>
          </p:spPr>
        </p:pic>
        <p:pic>
          <p:nvPicPr>
            <p:cNvPr id="31" name="Picture 30" descr="A picture containing text, screenshot, font, number&#10;&#10;Description automatically generated">
              <a:extLst>
                <a:ext uri="{FF2B5EF4-FFF2-40B4-BE49-F238E27FC236}">
                  <a16:creationId xmlns:a16="http://schemas.microsoft.com/office/drawing/2014/main" id="{9FB4F7FE-4527-2B4D-3E51-17A296248C8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9494" t="19086" r="3013" b="67669"/>
            <a:stretch/>
          </p:blipFill>
          <p:spPr>
            <a:xfrm>
              <a:off x="12539918" y="2244441"/>
              <a:ext cx="3339883" cy="558367"/>
            </a:xfrm>
            <a:prstGeom prst="rect">
              <a:avLst/>
            </a:prstGeom>
          </p:spPr>
        </p:pic>
      </p:grpSp>
      <p:sp>
        <p:nvSpPr>
          <p:cNvPr id="33" name="Rectangle 32">
            <a:extLst>
              <a:ext uri="{FF2B5EF4-FFF2-40B4-BE49-F238E27FC236}">
                <a16:creationId xmlns:a16="http://schemas.microsoft.com/office/drawing/2014/main" id="{B61DAB32-C2EA-1B88-D686-EF1FEA5224C0}"/>
              </a:ext>
            </a:extLst>
          </p:cNvPr>
          <p:cNvSpPr/>
          <p:nvPr/>
        </p:nvSpPr>
        <p:spPr>
          <a:xfrm>
            <a:off x="12539918" y="2307773"/>
            <a:ext cx="3304715" cy="495035"/>
          </a:xfrm>
          <a:prstGeom prst="rect">
            <a:avLst/>
          </a:prstGeom>
          <a:noFill/>
          <a:ln w="317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8" name="TextBox 57">
            <a:extLst>
              <a:ext uri="{FF2B5EF4-FFF2-40B4-BE49-F238E27FC236}">
                <a16:creationId xmlns:a16="http://schemas.microsoft.com/office/drawing/2014/main" id="{794AF03B-4D3E-F796-01AC-347683D25CBB}"/>
              </a:ext>
            </a:extLst>
          </p:cNvPr>
          <p:cNvSpPr txBox="1"/>
          <p:nvPr/>
        </p:nvSpPr>
        <p:spPr>
          <a:xfrm>
            <a:off x="5081346" y="2666417"/>
            <a:ext cx="1444636" cy="726609"/>
          </a:xfrm>
          <a:prstGeom prst="rect">
            <a:avLst/>
          </a:prstGeom>
          <a:noFill/>
        </p:spPr>
        <p:txBody>
          <a:bodyPr wrap="square" rtlCol="0">
            <a:spAutoFit/>
          </a:bodyPr>
          <a:lstStyle/>
          <a:p>
            <a:pPr>
              <a:lnSpc>
                <a:spcPct val="120000"/>
              </a:lnSpc>
            </a:pPr>
            <a:r>
              <a:rPr lang="en-US" sz="1800">
                <a:solidFill>
                  <a:srgbClr val="FF0000"/>
                </a:solidFill>
              </a:rPr>
              <a:t>v1 = 0.012</a:t>
            </a:r>
          </a:p>
          <a:p>
            <a:pPr algn="l">
              <a:lnSpc>
                <a:spcPct val="120000"/>
              </a:lnSpc>
            </a:pPr>
            <a:endParaRPr lang="en-US" sz="1800"/>
          </a:p>
        </p:txBody>
      </p:sp>
      <p:sp>
        <p:nvSpPr>
          <p:cNvPr id="59" name="TextBox 58">
            <a:extLst>
              <a:ext uri="{FF2B5EF4-FFF2-40B4-BE49-F238E27FC236}">
                <a16:creationId xmlns:a16="http://schemas.microsoft.com/office/drawing/2014/main" id="{524E2885-14B9-0BA9-09F4-06E761A18451}"/>
              </a:ext>
            </a:extLst>
          </p:cNvPr>
          <p:cNvSpPr txBox="1"/>
          <p:nvPr/>
        </p:nvSpPr>
        <p:spPr>
          <a:xfrm>
            <a:off x="4934947" y="5308743"/>
            <a:ext cx="1679020" cy="726609"/>
          </a:xfrm>
          <a:prstGeom prst="rect">
            <a:avLst/>
          </a:prstGeom>
          <a:noFill/>
        </p:spPr>
        <p:txBody>
          <a:bodyPr wrap="square" rtlCol="0">
            <a:spAutoFit/>
          </a:bodyPr>
          <a:lstStyle/>
          <a:p>
            <a:pPr>
              <a:lnSpc>
                <a:spcPct val="120000"/>
              </a:lnSpc>
            </a:pPr>
            <a:r>
              <a:rPr lang="en-US" sz="1800"/>
              <a:t>v1 = 0.00024</a:t>
            </a:r>
          </a:p>
          <a:p>
            <a:pPr algn="l">
              <a:lnSpc>
                <a:spcPct val="120000"/>
              </a:lnSpc>
            </a:pPr>
            <a:endParaRPr lang="en-US" sz="1800"/>
          </a:p>
        </p:txBody>
      </p:sp>
      <p:sp>
        <p:nvSpPr>
          <p:cNvPr id="5" name="TextBox 4">
            <a:extLst>
              <a:ext uri="{FF2B5EF4-FFF2-40B4-BE49-F238E27FC236}">
                <a16:creationId xmlns:a16="http://schemas.microsoft.com/office/drawing/2014/main" id="{F1987C2F-C3B8-A21E-B8B9-9F48E485BCBA}"/>
              </a:ext>
            </a:extLst>
          </p:cNvPr>
          <p:cNvSpPr txBox="1"/>
          <p:nvPr/>
        </p:nvSpPr>
        <p:spPr>
          <a:xfrm>
            <a:off x="195385" y="2307773"/>
            <a:ext cx="4540738" cy="3743269"/>
          </a:xfrm>
          <a:prstGeom prst="rect">
            <a:avLst/>
          </a:prstGeom>
          <a:noFill/>
        </p:spPr>
        <p:txBody>
          <a:bodyPr wrap="square" rtlCol="0">
            <a:spAutoFit/>
          </a:bodyPr>
          <a:lstStyle/>
          <a:p>
            <a:pPr marL="342900" indent="-342900" algn="l">
              <a:lnSpc>
                <a:spcPct val="120000"/>
              </a:lnSpc>
              <a:buFontTx/>
              <a:buChar char="-"/>
            </a:pPr>
            <a:r>
              <a:rPr lang="en-US" sz="2500"/>
              <a:t>Backtracking</a:t>
            </a:r>
          </a:p>
          <a:p>
            <a:pPr algn="l">
              <a:lnSpc>
                <a:spcPct val="120000"/>
              </a:lnSpc>
            </a:pPr>
            <a:endParaRPr lang="en-US" sz="2500"/>
          </a:p>
          <a:p>
            <a:pPr marL="342900" indent="-342900" algn="l">
              <a:lnSpc>
                <a:spcPct val="120000"/>
              </a:lnSpc>
              <a:buFontTx/>
              <a:buChar char="-"/>
            </a:pPr>
            <a:r>
              <a:rPr lang="en-US" sz="2500"/>
              <a:t>Dynamic programming</a:t>
            </a:r>
          </a:p>
          <a:p>
            <a:pPr algn="l">
              <a:lnSpc>
                <a:spcPct val="120000"/>
              </a:lnSpc>
            </a:pPr>
            <a:endParaRPr lang="en-US" sz="2500"/>
          </a:p>
          <a:p>
            <a:pPr marL="342900" indent="-342900" algn="l">
              <a:lnSpc>
                <a:spcPct val="120000"/>
              </a:lnSpc>
              <a:buFontTx/>
              <a:buChar char="-"/>
            </a:pPr>
            <a:r>
              <a:rPr lang="en-US" sz="2500"/>
              <a:t>Most likely sequence of </a:t>
            </a:r>
          </a:p>
          <a:p>
            <a:pPr algn="l">
              <a:lnSpc>
                <a:spcPct val="120000"/>
              </a:lnSpc>
            </a:pPr>
            <a:r>
              <a:rPr lang="en-US" sz="2500"/>
              <a:t>    hidden states</a:t>
            </a:r>
          </a:p>
          <a:p>
            <a:pPr algn="l">
              <a:lnSpc>
                <a:spcPct val="120000"/>
              </a:lnSpc>
            </a:pPr>
            <a:endParaRPr lang="en-US" sz="2500"/>
          </a:p>
          <a:p>
            <a:pPr marL="342900" indent="-342900" algn="l">
              <a:lnSpc>
                <a:spcPct val="120000"/>
              </a:lnSpc>
              <a:buFontTx/>
              <a:buChar char="-"/>
            </a:pPr>
            <a:endParaRPr lang="en-US" sz="2500"/>
          </a:p>
        </p:txBody>
      </p:sp>
      <p:sp>
        <p:nvSpPr>
          <p:cNvPr id="7" name="TextBox 6">
            <a:extLst>
              <a:ext uri="{FF2B5EF4-FFF2-40B4-BE49-F238E27FC236}">
                <a16:creationId xmlns:a16="http://schemas.microsoft.com/office/drawing/2014/main" id="{C5A281C7-96FE-C938-7AC5-B68051F65514}"/>
              </a:ext>
            </a:extLst>
          </p:cNvPr>
          <p:cNvSpPr txBox="1"/>
          <p:nvPr/>
        </p:nvSpPr>
        <p:spPr>
          <a:xfrm>
            <a:off x="7022794" y="2646647"/>
            <a:ext cx="1781834" cy="726609"/>
          </a:xfrm>
          <a:prstGeom prst="rect">
            <a:avLst/>
          </a:prstGeom>
          <a:noFill/>
        </p:spPr>
        <p:txBody>
          <a:bodyPr wrap="square" rtlCol="0">
            <a:spAutoFit/>
          </a:bodyPr>
          <a:lstStyle/>
          <a:p>
            <a:pPr>
              <a:lnSpc>
                <a:spcPct val="120000"/>
              </a:lnSpc>
            </a:pPr>
            <a:r>
              <a:rPr lang="en-US" sz="1800"/>
              <a:t>v2 = 0.00072</a:t>
            </a:r>
          </a:p>
          <a:p>
            <a:pPr algn="l">
              <a:lnSpc>
                <a:spcPct val="120000"/>
              </a:lnSpc>
            </a:pPr>
            <a:endParaRPr lang="en-US" sz="1800"/>
          </a:p>
        </p:txBody>
      </p:sp>
      <p:cxnSp>
        <p:nvCxnSpPr>
          <p:cNvPr id="29" name="Straight Arrow Connector 28">
            <a:extLst>
              <a:ext uri="{FF2B5EF4-FFF2-40B4-BE49-F238E27FC236}">
                <a16:creationId xmlns:a16="http://schemas.microsoft.com/office/drawing/2014/main" id="{F426E22B-B0A9-FE98-328C-E1AA85281929}"/>
              </a:ext>
            </a:extLst>
          </p:cNvPr>
          <p:cNvCxnSpPr>
            <a:cxnSpLocks/>
          </p:cNvCxnSpPr>
          <p:nvPr/>
        </p:nvCxnSpPr>
        <p:spPr>
          <a:xfrm>
            <a:off x="6283574" y="3791494"/>
            <a:ext cx="664307" cy="804842"/>
          </a:xfrm>
          <a:prstGeom prst="straightConnector1">
            <a:avLst/>
          </a:prstGeom>
          <a:ln w="31750">
            <a:solidFill>
              <a:srgbClr val="FF0000"/>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C06DA97-5C88-D0AF-FEF2-EF363E0C26E8}"/>
              </a:ext>
            </a:extLst>
          </p:cNvPr>
          <p:cNvSpPr txBox="1"/>
          <p:nvPr/>
        </p:nvSpPr>
        <p:spPr>
          <a:xfrm>
            <a:off x="6897733" y="5358170"/>
            <a:ext cx="1679020" cy="394210"/>
          </a:xfrm>
          <a:prstGeom prst="rect">
            <a:avLst/>
          </a:prstGeom>
          <a:noFill/>
        </p:spPr>
        <p:txBody>
          <a:bodyPr wrap="square" rtlCol="0">
            <a:spAutoFit/>
          </a:bodyPr>
          <a:lstStyle/>
          <a:p>
            <a:pPr>
              <a:lnSpc>
                <a:spcPct val="120000"/>
              </a:lnSpc>
            </a:pPr>
            <a:r>
              <a:rPr lang="en-US" sz="1800">
                <a:solidFill>
                  <a:srgbClr val="FF0000"/>
                </a:solidFill>
              </a:rPr>
              <a:t>v2 = 0.0009</a:t>
            </a:r>
          </a:p>
        </p:txBody>
      </p:sp>
      <p:sp>
        <p:nvSpPr>
          <p:cNvPr id="12" name="Titel 1">
            <a:extLst>
              <a:ext uri="{FF2B5EF4-FFF2-40B4-BE49-F238E27FC236}">
                <a16:creationId xmlns:a16="http://schemas.microsoft.com/office/drawing/2014/main" id="{F43A12D4-922C-9494-73E3-57A7AEE36F4E}"/>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u="none" cap="none">
                <a:solidFill>
                  <a:schemeClr val="tx1"/>
                </a:solidFill>
                <a:cs typeface="Arial"/>
              </a:rPr>
              <a:t>1 – 2</a:t>
            </a:r>
            <a:r>
              <a:rPr lang="nl-NL" sz="2000" b="1" u="none" cap="none">
                <a:solidFill>
                  <a:schemeClr val="tx1"/>
                </a:solidFill>
                <a:cs typeface="Arial"/>
              </a:rPr>
              <a:t> </a:t>
            </a:r>
            <a:r>
              <a:rPr lang="nl-NL" sz="2000" u="none" cap="none">
                <a:solidFill>
                  <a:schemeClr val="tx1"/>
                </a:solidFill>
                <a:cs typeface="Arial"/>
              </a:rPr>
              <a:t>– </a:t>
            </a:r>
            <a:r>
              <a:rPr lang="nl-NL" sz="2000" b="1" u="none" cap="none" err="1">
                <a:solidFill>
                  <a:schemeClr val="tx1"/>
                </a:solidFill>
                <a:cs typeface="Arial"/>
              </a:rPr>
              <a:t>Localization</a:t>
            </a:r>
            <a:r>
              <a:rPr lang="nl-NL" sz="2000" b="1" u="none" cap="none">
                <a:solidFill>
                  <a:schemeClr val="tx1"/>
                </a:solidFill>
                <a:cs typeface="Arial"/>
              </a:rPr>
              <a:t> </a:t>
            </a:r>
            <a:r>
              <a:rPr lang="nl-NL" sz="2000" u="none" cap="none">
                <a:solidFill>
                  <a:schemeClr val="tx1"/>
                </a:solidFill>
                <a:cs typeface="Arial"/>
              </a:rPr>
              <a:t>– 4</a:t>
            </a:r>
            <a:r>
              <a:rPr lang="nl-NL" sz="2800" u="none" cap="none">
                <a:solidFill>
                  <a:schemeClr val="tx1"/>
                </a:solidFill>
                <a:cs typeface="Arial"/>
              </a:rPr>
              <a:t> </a:t>
            </a:r>
            <a:endParaRPr lang="nl-NL" sz="2800" u="none">
              <a:solidFill>
                <a:schemeClr val="tx1"/>
              </a:solidFill>
              <a:cs typeface="Arial"/>
            </a:endParaRPr>
          </a:p>
        </p:txBody>
      </p:sp>
    </p:spTree>
    <p:extLst>
      <p:ext uri="{BB962C8B-B14F-4D97-AF65-F5344CB8AC3E}">
        <p14:creationId xmlns:p14="http://schemas.microsoft.com/office/powerpoint/2010/main" val="33488754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3571739-F62C-CB77-A538-A6B2147063AB}"/>
              </a:ext>
            </a:extLst>
          </p:cNvPr>
          <p:cNvPicPr>
            <a:picLocks noChangeAspect="1"/>
          </p:cNvPicPr>
          <p:nvPr/>
        </p:nvPicPr>
        <p:blipFill rotWithShape="1">
          <a:blip r:embed="rId3"/>
          <a:srcRect l="8" r="-1" b="21444"/>
          <a:stretch/>
        </p:blipFill>
        <p:spPr>
          <a:xfrm>
            <a:off x="1015999" y="5342594"/>
            <a:ext cx="7989897" cy="2797359"/>
          </a:xfrm>
          <a:prstGeom prst="rect">
            <a:avLst/>
          </a:prstGeom>
        </p:spPr>
      </p:pic>
      <p:grpSp>
        <p:nvGrpSpPr>
          <p:cNvPr id="33" name="Group 32">
            <a:extLst>
              <a:ext uri="{FF2B5EF4-FFF2-40B4-BE49-F238E27FC236}">
                <a16:creationId xmlns:a16="http://schemas.microsoft.com/office/drawing/2014/main" id="{CE820F5B-E462-E0CD-BDA6-9FB6897BEF7B}"/>
              </a:ext>
            </a:extLst>
          </p:cNvPr>
          <p:cNvGrpSpPr/>
          <p:nvPr/>
        </p:nvGrpSpPr>
        <p:grpSpPr>
          <a:xfrm>
            <a:off x="6787033" y="2316038"/>
            <a:ext cx="7801933" cy="3315967"/>
            <a:chOff x="6787033" y="2316038"/>
            <a:chExt cx="7801933" cy="3315967"/>
          </a:xfrm>
        </p:grpSpPr>
        <p:pic>
          <p:nvPicPr>
            <p:cNvPr id="29" name="Picture 28">
              <a:extLst>
                <a:ext uri="{FF2B5EF4-FFF2-40B4-BE49-F238E27FC236}">
                  <a16:creationId xmlns:a16="http://schemas.microsoft.com/office/drawing/2014/main" id="{A800AD37-0523-5F7B-8DDC-118BE1AB5064}"/>
                </a:ext>
              </a:extLst>
            </p:cNvPr>
            <p:cNvPicPr>
              <a:picLocks noChangeAspect="1"/>
            </p:cNvPicPr>
            <p:nvPr/>
          </p:nvPicPr>
          <p:blipFill>
            <a:blip r:embed="rId4"/>
            <a:stretch>
              <a:fillRect/>
            </a:stretch>
          </p:blipFill>
          <p:spPr>
            <a:xfrm>
              <a:off x="6787033" y="2316038"/>
              <a:ext cx="7801933" cy="3315967"/>
            </a:xfrm>
            <a:prstGeom prst="rect">
              <a:avLst/>
            </a:prstGeom>
          </p:spPr>
        </p:pic>
        <p:pic>
          <p:nvPicPr>
            <p:cNvPr id="32" name="Picture 31">
              <a:extLst>
                <a:ext uri="{FF2B5EF4-FFF2-40B4-BE49-F238E27FC236}">
                  <a16:creationId xmlns:a16="http://schemas.microsoft.com/office/drawing/2014/main" id="{5E01BA37-1B6E-2A55-4A04-4E2BA32346BD}"/>
                </a:ext>
              </a:extLst>
            </p:cNvPr>
            <p:cNvPicPr>
              <a:picLocks noChangeAspect="1"/>
            </p:cNvPicPr>
            <p:nvPr/>
          </p:nvPicPr>
          <p:blipFill>
            <a:blip r:embed="rId5"/>
            <a:stretch>
              <a:fillRect/>
            </a:stretch>
          </p:blipFill>
          <p:spPr>
            <a:xfrm>
              <a:off x="10687999" y="5049585"/>
              <a:ext cx="2789209" cy="436816"/>
            </a:xfrm>
            <a:prstGeom prst="rect">
              <a:avLst/>
            </a:prstGeom>
          </p:spPr>
        </p:pic>
      </p:grpSp>
      <p:pic>
        <p:nvPicPr>
          <p:cNvPr id="8" name="Picture 7" descr="A picture containing text, diagram, plan, technical drawing&#10;&#10;Description automatically generated">
            <a:extLst>
              <a:ext uri="{FF2B5EF4-FFF2-40B4-BE49-F238E27FC236}">
                <a16:creationId xmlns:a16="http://schemas.microsoft.com/office/drawing/2014/main" id="{5627BEF6-D800-2E4C-CFF6-DF97CCCFCCD8}"/>
              </a:ext>
            </a:extLst>
          </p:cNvPr>
          <p:cNvPicPr>
            <a:picLocks noChangeAspect="1"/>
          </p:cNvPicPr>
          <p:nvPr/>
        </p:nvPicPr>
        <p:blipFill rotWithShape="1">
          <a:blip r:embed="rId6">
            <a:extLst>
              <a:ext uri="{28A0092B-C50C-407E-A947-70E740481C1C}">
                <a14:useLocalDpi xmlns:a14="http://schemas.microsoft.com/office/drawing/2010/main" val="0"/>
              </a:ext>
            </a:extLst>
          </a:blip>
          <a:srcRect l="83120" b="73780"/>
          <a:stretch/>
        </p:blipFill>
        <p:spPr>
          <a:xfrm>
            <a:off x="12883139" y="1115693"/>
            <a:ext cx="2361914" cy="2209927"/>
          </a:xfrm>
          <a:prstGeom prst="rect">
            <a:avLst/>
          </a:prstGeom>
        </p:spPr>
      </p:pic>
      <p:sp>
        <p:nvSpPr>
          <p:cNvPr id="2" name="Titel 1"/>
          <p:cNvSpPr>
            <a:spLocks noGrp="1"/>
          </p:cNvSpPr>
          <p:nvPr>
            <p:ph type="title"/>
          </p:nvPr>
        </p:nvSpPr>
        <p:spPr>
          <a:xfrm>
            <a:off x="737700" y="318017"/>
            <a:ext cx="15705282" cy="863693"/>
          </a:xfrm>
        </p:spPr>
        <p:txBody>
          <a:bodyPr anchor="t">
            <a:normAutofit/>
          </a:bodyPr>
          <a:lstStyle/>
          <a:p>
            <a:r>
              <a:rPr lang="nl-NL" cap="none"/>
              <a:t>Total </a:t>
            </a:r>
            <a:r>
              <a:rPr lang="nl-NL" cap="none" err="1"/>
              <a:t>structure</a:t>
            </a:r>
            <a:r>
              <a:rPr lang="nl-NL" cap="none"/>
              <a:t> of </a:t>
            </a:r>
            <a:r>
              <a:rPr lang="nl-NL" cap="none" err="1"/>
              <a:t>localization</a:t>
            </a:r>
            <a:endParaRPr lang="nl-NL" cap="none" err="1">
              <a:cs typeface="Arial"/>
            </a:endParaRPr>
          </a:p>
        </p:txBody>
      </p:sp>
      <p:sp>
        <p:nvSpPr>
          <p:cNvPr id="4" name="Tijdelijke aanduiding voor dianummer 3"/>
          <p:cNvSpPr>
            <a:spLocks noGrp="1"/>
          </p:cNvSpPr>
          <p:nvPr>
            <p:ph type="sldNum" sz="quarter" idx="4"/>
          </p:nvPr>
        </p:nvSpPr>
        <p:spPr>
          <a:xfrm>
            <a:off x="15590520" y="8948703"/>
            <a:ext cx="921880" cy="519289"/>
          </a:xfrm>
        </p:spPr>
        <p:txBody>
          <a:bodyPr anchor="ctr">
            <a:normAutofit/>
          </a:bodyPr>
          <a:lstStyle/>
          <a:p>
            <a:pPr>
              <a:spcAft>
                <a:spcPts val="600"/>
              </a:spcAft>
            </a:pPr>
            <a:fld id="{7AE184E0-0BD4-4705-A12B-9B71DDE63301}" type="slidenum">
              <a:rPr lang="nl-BE" noProof="0" smtClean="0"/>
              <a:pPr>
                <a:spcAft>
                  <a:spcPts val="600"/>
                </a:spcAft>
              </a:pPr>
              <a:t>45</a:t>
            </a:fld>
            <a:endParaRPr lang="nl-BE" noProof="0"/>
          </a:p>
        </p:txBody>
      </p:sp>
      <p:pic>
        <p:nvPicPr>
          <p:cNvPr id="11" name="Picture 10" descr="A picture containing text, diagram, plan, technical drawing&#10;&#10;Description automatically generated">
            <a:extLst>
              <a:ext uri="{FF2B5EF4-FFF2-40B4-BE49-F238E27FC236}">
                <a16:creationId xmlns:a16="http://schemas.microsoft.com/office/drawing/2014/main" id="{34B67CAC-4B3D-A3C4-0FEF-E1FDE55AAB7C}"/>
              </a:ext>
            </a:extLst>
          </p:cNvPr>
          <p:cNvPicPr>
            <a:picLocks noChangeAspect="1"/>
          </p:cNvPicPr>
          <p:nvPr/>
        </p:nvPicPr>
        <p:blipFill rotWithShape="1">
          <a:blip r:embed="rId6">
            <a:extLst>
              <a:ext uri="{28A0092B-C50C-407E-A947-70E740481C1C}">
                <a14:useLocalDpi xmlns:a14="http://schemas.microsoft.com/office/drawing/2010/main" val="0"/>
              </a:ext>
            </a:extLst>
          </a:blip>
          <a:srcRect l="67845" r="17795" b="73780"/>
          <a:stretch/>
        </p:blipFill>
        <p:spPr>
          <a:xfrm>
            <a:off x="10506865" y="1115693"/>
            <a:ext cx="2009350" cy="2209928"/>
          </a:xfrm>
          <a:prstGeom prst="rect">
            <a:avLst/>
          </a:prstGeom>
        </p:spPr>
      </p:pic>
      <p:pic>
        <p:nvPicPr>
          <p:cNvPr id="18" name="Picture 17">
            <a:extLst>
              <a:ext uri="{FF2B5EF4-FFF2-40B4-BE49-F238E27FC236}">
                <a16:creationId xmlns:a16="http://schemas.microsoft.com/office/drawing/2014/main" id="{D2991BF9-2F04-173A-7C9C-5BF5CD7AB322}"/>
              </a:ext>
            </a:extLst>
          </p:cNvPr>
          <p:cNvPicPr>
            <a:picLocks noChangeAspect="1"/>
          </p:cNvPicPr>
          <p:nvPr/>
        </p:nvPicPr>
        <p:blipFill>
          <a:blip r:embed="rId7"/>
          <a:stretch>
            <a:fillRect/>
          </a:stretch>
        </p:blipFill>
        <p:spPr>
          <a:xfrm>
            <a:off x="6787033" y="1292320"/>
            <a:ext cx="2727900" cy="3137942"/>
          </a:xfrm>
          <a:prstGeom prst="rect">
            <a:avLst/>
          </a:prstGeom>
        </p:spPr>
      </p:pic>
      <p:pic>
        <p:nvPicPr>
          <p:cNvPr id="19" name="Picture 18" descr="A picture containing text, diagram, plan, technical drawing&#10;&#10;Description automatically generated">
            <a:extLst>
              <a:ext uri="{FF2B5EF4-FFF2-40B4-BE49-F238E27FC236}">
                <a16:creationId xmlns:a16="http://schemas.microsoft.com/office/drawing/2014/main" id="{3AACBE10-6B41-CB93-68A6-78D92862D47D}"/>
              </a:ext>
            </a:extLst>
          </p:cNvPr>
          <p:cNvPicPr>
            <a:picLocks noChangeAspect="1"/>
          </p:cNvPicPr>
          <p:nvPr/>
        </p:nvPicPr>
        <p:blipFill rotWithShape="1">
          <a:blip r:embed="rId6">
            <a:extLst>
              <a:ext uri="{28A0092B-C50C-407E-A947-70E740481C1C}">
                <a14:useLocalDpi xmlns:a14="http://schemas.microsoft.com/office/drawing/2010/main" val="0"/>
              </a:ext>
            </a:extLst>
          </a:blip>
          <a:srcRect l="9347" r="53567" b="72806"/>
          <a:stretch/>
        </p:blipFill>
        <p:spPr>
          <a:xfrm>
            <a:off x="1473524" y="1292320"/>
            <a:ext cx="5189365" cy="2292055"/>
          </a:xfrm>
          <a:prstGeom prst="rect">
            <a:avLst/>
          </a:prstGeom>
        </p:spPr>
      </p:pic>
      <p:grpSp>
        <p:nvGrpSpPr>
          <p:cNvPr id="41" name="Group 40">
            <a:extLst>
              <a:ext uri="{FF2B5EF4-FFF2-40B4-BE49-F238E27FC236}">
                <a16:creationId xmlns:a16="http://schemas.microsoft.com/office/drawing/2014/main" id="{A800156D-79DF-786A-3CA6-250EAF8B1F62}"/>
              </a:ext>
            </a:extLst>
          </p:cNvPr>
          <p:cNvGrpSpPr/>
          <p:nvPr/>
        </p:nvGrpSpPr>
        <p:grpSpPr>
          <a:xfrm>
            <a:off x="9130040" y="4898254"/>
            <a:ext cx="5675269" cy="4420863"/>
            <a:chOff x="9116496" y="4759371"/>
            <a:chExt cx="5675269" cy="4420863"/>
          </a:xfrm>
        </p:grpSpPr>
        <p:pic>
          <p:nvPicPr>
            <p:cNvPr id="40" name="Picture 39">
              <a:extLst>
                <a:ext uri="{FF2B5EF4-FFF2-40B4-BE49-F238E27FC236}">
                  <a16:creationId xmlns:a16="http://schemas.microsoft.com/office/drawing/2014/main" id="{1CA15FB5-0A9B-E8CD-738B-40677D0C963A}"/>
                </a:ext>
              </a:extLst>
            </p:cNvPr>
            <p:cNvPicPr>
              <a:picLocks noChangeAspect="1"/>
            </p:cNvPicPr>
            <p:nvPr/>
          </p:nvPicPr>
          <p:blipFill>
            <a:blip r:embed="rId8"/>
            <a:stretch>
              <a:fillRect/>
            </a:stretch>
          </p:blipFill>
          <p:spPr>
            <a:xfrm>
              <a:off x="9116496" y="4759371"/>
              <a:ext cx="5675269" cy="4420863"/>
            </a:xfrm>
            <a:prstGeom prst="rect">
              <a:avLst/>
            </a:prstGeom>
          </p:spPr>
        </p:pic>
        <p:pic>
          <p:nvPicPr>
            <p:cNvPr id="30" name="Picture 29">
              <a:extLst>
                <a:ext uri="{FF2B5EF4-FFF2-40B4-BE49-F238E27FC236}">
                  <a16:creationId xmlns:a16="http://schemas.microsoft.com/office/drawing/2014/main" id="{C4054A09-0620-6E41-231B-87194E4890DF}"/>
                </a:ext>
              </a:extLst>
            </p:cNvPr>
            <p:cNvPicPr>
              <a:picLocks noChangeAspect="1"/>
            </p:cNvPicPr>
            <p:nvPr/>
          </p:nvPicPr>
          <p:blipFill rotWithShape="1">
            <a:blip r:embed="rId4"/>
            <a:srcRect l="58117" t="81031" r="27475"/>
            <a:stretch/>
          </p:blipFill>
          <p:spPr>
            <a:xfrm>
              <a:off x="11312889" y="5002990"/>
              <a:ext cx="1124072" cy="629015"/>
            </a:xfrm>
            <a:prstGeom prst="rect">
              <a:avLst/>
            </a:prstGeom>
          </p:spPr>
        </p:pic>
      </p:grpSp>
      <p:pic>
        <p:nvPicPr>
          <p:cNvPr id="44" name="Picture 43">
            <a:extLst>
              <a:ext uri="{FF2B5EF4-FFF2-40B4-BE49-F238E27FC236}">
                <a16:creationId xmlns:a16="http://schemas.microsoft.com/office/drawing/2014/main" id="{99343071-18DA-86AA-2CA7-135152A1D306}"/>
              </a:ext>
            </a:extLst>
          </p:cNvPr>
          <p:cNvPicPr>
            <a:picLocks noChangeAspect="1"/>
          </p:cNvPicPr>
          <p:nvPr/>
        </p:nvPicPr>
        <p:blipFill>
          <a:blip r:embed="rId9"/>
          <a:stretch>
            <a:fillRect/>
          </a:stretch>
        </p:blipFill>
        <p:spPr>
          <a:xfrm>
            <a:off x="7341262" y="4727411"/>
            <a:ext cx="3267531" cy="411441"/>
          </a:xfrm>
          <a:prstGeom prst="rect">
            <a:avLst/>
          </a:prstGeom>
        </p:spPr>
      </p:pic>
      <p:sp>
        <p:nvSpPr>
          <p:cNvPr id="42" name="TextBox 41">
            <a:extLst>
              <a:ext uri="{FF2B5EF4-FFF2-40B4-BE49-F238E27FC236}">
                <a16:creationId xmlns:a16="http://schemas.microsoft.com/office/drawing/2014/main" id="{6257E7B6-FB01-EFF5-E0F2-EEACC59DBD45}"/>
              </a:ext>
            </a:extLst>
          </p:cNvPr>
          <p:cNvSpPr txBox="1"/>
          <p:nvPr/>
        </p:nvSpPr>
        <p:spPr>
          <a:xfrm>
            <a:off x="6194159" y="8314476"/>
            <a:ext cx="2219206" cy="293607"/>
          </a:xfrm>
          <a:prstGeom prst="rect">
            <a:avLst/>
          </a:prstGeom>
          <a:noFill/>
        </p:spPr>
        <p:txBody>
          <a:bodyPr wrap="square" rtlCol="0">
            <a:spAutoFit/>
          </a:bodyPr>
          <a:lstStyle/>
          <a:p>
            <a:pPr algn="l">
              <a:lnSpc>
                <a:spcPct val="120000"/>
              </a:lnSpc>
            </a:pPr>
            <a:r>
              <a:rPr lang="en-US" sz="1200">
                <a:latin typeface="Helvetica" panose="020B0604020202020204" pitchFamily="34" charset="0"/>
                <a:cs typeface="Helvetica" panose="020B0604020202020204" pitchFamily="34" charset="0"/>
              </a:rPr>
              <a:t>Current hall distribution</a:t>
            </a:r>
          </a:p>
        </p:txBody>
      </p:sp>
      <p:sp>
        <p:nvSpPr>
          <p:cNvPr id="5" name="Titel 1">
            <a:extLst>
              <a:ext uri="{FF2B5EF4-FFF2-40B4-BE49-F238E27FC236}">
                <a16:creationId xmlns:a16="http://schemas.microsoft.com/office/drawing/2014/main" id="{16B810B3-2A35-3085-8E9C-FE019D6B1A8D}"/>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u="none" cap="none">
                <a:solidFill>
                  <a:schemeClr val="tx1"/>
                </a:solidFill>
                <a:cs typeface="Arial"/>
              </a:rPr>
              <a:t>1 – 2</a:t>
            </a:r>
            <a:r>
              <a:rPr lang="nl-NL" sz="2000" b="1" u="none" cap="none">
                <a:solidFill>
                  <a:schemeClr val="tx1"/>
                </a:solidFill>
                <a:cs typeface="Arial"/>
              </a:rPr>
              <a:t> </a:t>
            </a:r>
            <a:r>
              <a:rPr lang="nl-NL" sz="2000" u="none" cap="none">
                <a:solidFill>
                  <a:schemeClr val="tx1"/>
                </a:solidFill>
                <a:cs typeface="Arial"/>
              </a:rPr>
              <a:t>– </a:t>
            </a:r>
            <a:r>
              <a:rPr lang="nl-NL" sz="2000" b="1" u="none" cap="none" err="1">
                <a:solidFill>
                  <a:schemeClr val="tx1"/>
                </a:solidFill>
                <a:cs typeface="Arial"/>
              </a:rPr>
              <a:t>Localization</a:t>
            </a:r>
            <a:r>
              <a:rPr lang="nl-NL" sz="2000" b="1" u="none" cap="none">
                <a:solidFill>
                  <a:schemeClr val="tx1"/>
                </a:solidFill>
                <a:cs typeface="Arial"/>
              </a:rPr>
              <a:t> </a:t>
            </a:r>
            <a:r>
              <a:rPr lang="nl-NL" sz="2000" u="none" cap="none">
                <a:solidFill>
                  <a:schemeClr val="tx1"/>
                </a:solidFill>
                <a:cs typeface="Arial"/>
              </a:rPr>
              <a:t>– 4</a:t>
            </a:r>
            <a:r>
              <a:rPr lang="nl-NL" sz="2800" u="none" cap="none">
                <a:solidFill>
                  <a:schemeClr val="tx1"/>
                </a:solidFill>
                <a:cs typeface="Arial"/>
              </a:rPr>
              <a:t> </a:t>
            </a:r>
            <a:endParaRPr lang="nl-NL" sz="2800" u="none">
              <a:solidFill>
                <a:schemeClr val="tx1"/>
              </a:solidFill>
              <a:cs typeface="Arial"/>
            </a:endParaRPr>
          </a:p>
        </p:txBody>
      </p:sp>
    </p:spTree>
    <p:extLst>
      <p:ext uri="{BB962C8B-B14F-4D97-AF65-F5344CB8AC3E}">
        <p14:creationId xmlns:p14="http://schemas.microsoft.com/office/powerpoint/2010/main" val="171887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0C4863A-1167-4E4B-9D53-C19B9FC304E3}"/>
              </a:ext>
            </a:extLst>
          </p:cNvPr>
          <p:cNvSpPr>
            <a:spLocks noGrp="1"/>
          </p:cNvSpPr>
          <p:nvPr>
            <p:ph type="ctrTitle"/>
          </p:nvPr>
        </p:nvSpPr>
        <p:spPr/>
        <p:txBody>
          <a:bodyPr/>
          <a:lstStyle/>
          <a:p>
            <a:r>
              <a:rPr lang="en-US" cap="none"/>
              <a:t>Demo</a:t>
            </a:r>
            <a:endParaRPr lang="nl-BE"/>
          </a:p>
        </p:txBody>
      </p:sp>
      <p:sp>
        <p:nvSpPr>
          <p:cNvPr id="3" name="Tijdelijke aanduiding voor dianummer 2">
            <a:extLst>
              <a:ext uri="{FF2B5EF4-FFF2-40B4-BE49-F238E27FC236}">
                <a16:creationId xmlns:a16="http://schemas.microsoft.com/office/drawing/2014/main" id="{8DE0602E-31F3-4B0A-A50B-7CFA2913648D}"/>
              </a:ext>
            </a:extLst>
          </p:cNvPr>
          <p:cNvSpPr>
            <a:spLocks noGrp="1"/>
          </p:cNvSpPr>
          <p:nvPr>
            <p:ph type="sldNum" sz="quarter" idx="4"/>
          </p:nvPr>
        </p:nvSpPr>
        <p:spPr/>
        <p:txBody>
          <a:bodyPr/>
          <a:lstStyle/>
          <a:p>
            <a:fld id="{7AE184E0-0BD4-4705-A12B-9B71DDE63301}" type="slidenum">
              <a:rPr lang="nl-BE" noProof="0" smtClean="0"/>
              <a:pPr/>
              <a:t>46</a:t>
            </a:fld>
            <a:endParaRPr lang="nl-BE" noProof="0"/>
          </a:p>
        </p:txBody>
      </p:sp>
    </p:spTree>
    <p:extLst>
      <p:ext uri="{BB962C8B-B14F-4D97-AF65-F5344CB8AC3E}">
        <p14:creationId xmlns:p14="http://schemas.microsoft.com/office/powerpoint/2010/main" val="31091231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tekst 3"/>
          <p:cNvSpPr>
            <a:spLocks noGrp="1"/>
          </p:cNvSpPr>
          <p:nvPr>
            <p:ph type="body" sz="quarter" idx="10"/>
          </p:nvPr>
        </p:nvSpPr>
        <p:spPr/>
        <p:txBody>
          <a:bodyPr>
            <a:normAutofit/>
          </a:bodyPr>
          <a:lstStyle/>
          <a:p>
            <a:pPr marL="85725" indent="0">
              <a:buNone/>
            </a:pPr>
            <a:r>
              <a:rPr lang="nl-NL" sz="2400"/>
              <a:t>Universiteit Gent</a:t>
            </a:r>
            <a:br>
              <a:rPr lang="nl-NL" sz="2400"/>
            </a:br>
            <a:r>
              <a:rPr lang="nl-NL" sz="2400"/>
              <a:t>@ugent</a:t>
            </a:r>
          </a:p>
          <a:p>
            <a:pPr marL="85725" indent="0">
              <a:buNone/>
            </a:pPr>
            <a:r>
              <a:rPr lang="nl-NL"/>
              <a:t>@ugent</a:t>
            </a:r>
            <a:br>
              <a:rPr lang="nl-NL" sz="2400"/>
            </a:br>
            <a:r>
              <a:rPr lang="nl-NL" sz="2400"/>
              <a:t>Ghent University</a:t>
            </a:r>
          </a:p>
          <a:p>
            <a:endParaRPr lang="nl-NL"/>
          </a:p>
        </p:txBody>
      </p:sp>
      <p:sp>
        <p:nvSpPr>
          <p:cNvPr id="2" name="Title 1"/>
          <p:cNvSpPr>
            <a:spLocks noGrp="1"/>
          </p:cNvSpPr>
          <p:nvPr>
            <p:ph type="ctrTitle"/>
          </p:nvPr>
        </p:nvSpPr>
        <p:spPr/>
        <p:txBody>
          <a:bodyPr/>
          <a:lstStyle/>
          <a:p>
            <a:r>
              <a:rPr lang="nl-BE" sz="3500"/>
              <a:t>Pierre Bernolet, Lennert De Mey, Xander De Visch, Hikmat El Haj and Jonas Simoen</a:t>
            </a:r>
            <a:br>
              <a:rPr lang="nl-BE" sz="3500"/>
            </a:br>
            <a:br>
              <a:rPr lang="en-US"/>
            </a:br>
            <a:r>
              <a:rPr lang="en-US"/>
              <a:t>Master of Science in Information Engineering Technology</a:t>
            </a:r>
            <a:br>
              <a:rPr lang="nl-BE"/>
            </a:br>
            <a:br>
              <a:rPr lang="nl-BE"/>
            </a:br>
            <a:br>
              <a:rPr lang="nl-BE"/>
            </a:br>
            <a:br>
              <a:rPr lang="nl-BE"/>
            </a:br>
            <a:r>
              <a:rPr lang="nl-BE"/>
              <a:t>www.ugent.be</a:t>
            </a:r>
            <a:br>
              <a:rPr lang="nl-BE"/>
            </a:br>
            <a:br>
              <a:rPr lang="nl-BE"/>
            </a:br>
            <a:endParaRPr lang="nl-BE"/>
          </a:p>
        </p:txBody>
      </p:sp>
      <p:pic>
        <p:nvPicPr>
          <p:cNvPr id="5"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10619" y="3175459"/>
            <a:ext cx="280417" cy="335281"/>
          </a:xfrm>
          <a:prstGeom prst="rect">
            <a:avLst/>
          </a:prstGeom>
        </p:spPr>
      </p:pic>
      <p:pic>
        <p:nvPicPr>
          <p:cNvPr id="6"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10618" y="3592583"/>
            <a:ext cx="280417" cy="356617"/>
          </a:xfrm>
          <a:prstGeom prst="rect">
            <a:avLst/>
          </a:prstGeom>
        </p:spPr>
      </p:pic>
      <p:pic>
        <p:nvPicPr>
          <p:cNvPr id="8" name="Picture 11">
            <a:extLst>
              <a:ext uri="{FF2B5EF4-FFF2-40B4-BE49-F238E27FC236}">
                <a16:creationId xmlns:a16="http://schemas.microsoft.com/office/drawing/2014/main" id="{A61C70A3-8E95-44E7-90BA-C59B5C847BE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10351" y="4122000"/>
            <a:ext cx="280643" cy="280800"/>
          </a:xfrm>
          <a:prstGeom prst="rect">
            <a:avLst/>
          </a:prstGeom>
        </p:spPr>
      </p:pic>
      <p:pic>
        <p:nvPicPr>
          <p:cNvPr id="9" name="Picture 12">
            <a:extLst>
              <a:ext uri="{FF2B5EF4-FFF2-40B4-BE49-F238E27FC236}">
                <a16:creationId xmlns:a16="http://schemas.microsoft.com/office/drawing/2014/main" id="{56718E5D-DFC3-4CEF-BC5C-F0B3C03340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10351" y="4560042"/>
            <a:ext cx="280417" cy="280417"/>
          </a:xfrm>
          <a:prstGeom prst="rect">
            <a:avLst/>
          </a:prstGeom>
        </p:spPr>
      </p:pic>
    </p:spTree>
    <p:extLst>
      <p:ext uri="{BB962C8B-B14F-4D97-AF65-F5344CB8AC3E}">
        <p14:creationId xmlns:p14="http://schemas.microsoft.com/office/powerpoint/2010/main" val="4119637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16915" y="423644"/>
            <a:ext cx="15705282" cy="863693"/>
          </a:xfrm>
        </p:spPr>
        <p:txBody>
          <a:bodyPr anchor="t">
            <a:normAutofit/>
          </a:bodyPr>
          <a:lstStyle/>
          <a:p>
            <a:r>
              <a:rPr lang="nl-NL" cap="none" err="1">
                <a:cs typeface="Arial"/>
              </a:rPr>
              <a:t>References</a:t>
            </a:r>
          </a:p>
        </p:txBody>
      </p:sp>
      <p:sp>
        <p:nvSpPr>
          <p:cNvPr id="4" name="Tijdelijke aanduiding voor dianummer 3"/>
          <p:cNvSpPr>
            <a:spLocks noGrp="1"/>
          </p:cNvSpPr>
          <p:nvPr>
            <p:ph type="sldNum" sz="quarter" idx="4"/>
          </p:nvPr>
        </p:nvSpPr>
        <p:spPr>
          <a:xfrm>
            <a:off x="15590520" y="8948703"/>
            <a:ext cx="921880" cy="519289"/>
          </a:xfrm>
        </p:spPr>
        <p:txBody>
          <a:bodyPr anchor="ctr">
            <a:normAutofit/>
          </a:bodyPr>
          <a:lstStyle/>
          <a:p>
            <a:pPr>
              <a:spcAft>
                <a:spcPts val="600"/>
              </a:spcAft>
            </a:pPr>
            <a:fld id="{7AE184E0-0BD4-4705-A12B-9B71DDE63301}" type="slidenum">
              <a:rPr lang="nl-BE" noProof="0" smtClean="0"/>
              <a:pPr>
                <a:spcAft>
                  <a:spcPts val="600"/>
                </a:spcAft>
              </a:pPr>
              <a:t>48</a:t>
            </a:fld>
            <a:endParaRPr lang="nl-BE" noProof="0"/>
          </a:p>
        </p:txBody>
      </p:sp>
      <p:sp>
        <p:nvSpPr>
          <p:cNvPr id="11" name="Content Placeholder 4">
            <a:extLst>
              <a:ext uri="{FF2B5EF4-FFF2-40B4-BE49-F238E27FC236}">
                <a16:creationId xmlns:a16="http://schemas.microsoft.com/office/drawing/2014/main" id="{F7299389-6231-D2E5-A80B-4EDFB996C502}"/>
              </a:ext>
            </a:extLst>
          </p:cNvPr>
          <p:cNvSpPr>
            <a:spLocks noGrp="1"/>
          </p:cNvSpPr>
          <p:nvPr>
            <p:ph idx="1"/>
          </p:nvPr>
        </p:nvSpPr>
        <p:spPr>
          <a:xfrm>
            <a:off x="391877" y="1605182"/>
            <a:ext cx="16516642" cy="6696000"/>
          </a:xfrm>
        </p:spPr>
        <p:txBody>
          <a:bodyPr vert="horz" lIns="91440" tIns="45720" rIns="91440" bIns="45720" rtlCol="0" anchor="t">
            <a:normAutofit/>
          </a:bodyPr>
          <a:lstStyle/>
          <a:p>
            <a:pPr marL="0" indent="0">
              <a:lnSpc>
                <a:spcPct val="100000"/>
              </a:lnSpc>
              <a:buNone/>
            </a:pPr>
            <a:r>
              <a:rPr lang="de-DE" sz="1800">
                <a:effectLst/>
                <a:latin typeface="Times New Roman"/>
                <a:cs typeface="Times New Roman"/>
              </a:rPr>
              <a:t>“Praktische </a:t>
            </a:r>
            <a:r>
              <a:rPr lang="de-DE" sz="1800" err="1">
                <a:effectLst/>
                <a:latin typeface="Times New Roman"/>
                <a:cs typeface="Times New Roman"/>
              </a:rPr>
              <a:t>info</a:t>
            </a:r>
            <a:r>
              <a:rPr lang="de-DE" sz="1800">
                <a:effectLst/>
                <a:latin typeface="Times New Roman"/>
                <a:cs typeface="Times New Roman"/>
              </a:rPr>
              <a:t>,” </a:t>
            </a:r>
            <a:r>
              <a:rPr lang="de-DE" sz="1800" i="1">
                <a:effectLst/>
                <a:latin typeface="Times New Roman"/>
                <a:cs typeface="Times New Roman"/>
              </a:rPr>
              <a:t>MSK Gent</a:t>
            </a:r>
            <a:r>
              <a:rPr lang="de-DE" sz="1800">
                <a:effectLst/>
                <a:latin typeface="Times New Roman"/>
                <a:cs typeface="Times New Roman"/>
              </a:rPr>
              <a:t>, Apr. 13, 2023. https://www.mskgent.be/bezoek/praktische-info</a:t>
            </a:r>
            <a:endParaRPr lang="en-US"/>
          </a:p>
          <a:p>
            <a:pPr>
              <a:buNone/>
            </a:pPr>
            <a:r>
              <a:rPr lang="de-DE" sz="1800" i="1" err="1">
                <a:latin typeface="Times New Roman"/>
                <a:cs typeface="Times New Roman"/>
              </a:rPr>
              <a:t>Gaussian</a:t>
            </a:r>
            <a:r>
              <a:rPr lang="de-DE" sz="1800" i="1">
                <a:latin typeface="Times New Roman"/>
                <a:cs typeface="Times New Roman"/>
              </a:rPr>
              <a:t> </a:t>
            </a:r>
            <a:r>
              <a:rPr lang="de-DE" sz="1800" i="1" err="1">
                <a:latin typeface="Times New Roman"/>
                <a:cs typeface="Times New Roman"/>
              </a:rPr>
              <a:t>filter</a:t>
            </a:r>
            <a:r>
              <a:rPr lang="de-DE" sz="1800">
                <a:latin typeface="Times New Roman"/>
                <a:cs typeface="Times New Roman"/>
              </a:rPr>
              <a:t>. 2017. [Online]. </a:t>
            </a:r>
            <a:r>
              <a:rPr lang="de-DE" sz="1800" err="1">
                <a:latin typeface="Times New Roman"/>
                <a:cs typeface="Times New Roman"/>
              </a:rPr>
              <a:t>Available</a:t>
            </a:r>
            <a:r>
              <a:rPr lang="de-DE" sz="1800">
                <a:latin typeface="Times New Roman"/>
                <a:cs typeface="Times New Roman"/>
              </a:rPr>
              <a:t>: </a:t>
            </a:r>
            <a:r>
              <a:rPr lang="de-DE" sz="1800">
                <a:latin typeface="Times New Roman"/>
                <a:cs typeface="Times New Roman"/>
                <a:hlinkClick r:id="rId3"/>
              </a:rPr>
              <a:t>https://stackoverflow.com/questions/47369579/how-to-get-the-gaussian-filter</a:t>
            </a:r>
            <a:endParaRPr lang="de-DE" sz="1800"/>
          </a:p>
          <a:p>
            <a:pPr marL="85725" indent="0">
              <a:buNone/>
            </a:pPr>
            <a:endParaRPr lang="de-DE" sz="1800">
              <a:latin typeface="Times New Roman"/>
              <a:cs typeface="Times New Roman"/>
            </a:endParaRPr>
          </a:p>
          <a:p>
            <a:pPr marL="85725" indent="0">
              <a:buNone/>
            </a:pPr>
            <a:endParaRPr lang="en-US" sz="3200"/>
          </a:p>
          <a:p>
            <a:pPr marL="85725" indent="0">
              <a:buNone/>
            </a:pPr>
            <a:endParaRPr lang="en-US" sz="3200">
              <a:cs typeface="Arial"/>
            </a:endParaRPr>
          </a:p>
        </p:txBody>
      </p:sp>
    </p:spTree>
    <p:extLst>
      <p:ext uri="{BB962C8B-B14F-4D97-AF65-F5344CB8AC3E}">
        <p14:creationId xmlns:p14="http://schemas.microsoft.com/office/powerpoint/2010/main" val="313677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p:txBody>
          <a:bodyPr/>
          <a:lstStyle/>
          <a:p>
            <a:r>
              <a:rPr lang="nl-NL" cap="none" err="1"/>
              <a:t>Painting</a:t>
            </a:r>
            <a:r>
              <a:rPr lang="nl-NL" cap="none"/>
              <a:t> </a:t>
            </a:r>
            <a:r>
              <a:rPr lang="nl-NL" cap="none" err="1"/>
              <a:t>detection</a:t>
            </a:r>
            <a:endParaRPr lang="nl-NL" cap="none"/>
          </a:p>
        </p:txBody>
      </p:sp>
      <p:sp>
        <p:nvSpPr>
          <p:cNvPr id="5" name="Slide Number Placeholder 4"/>
          <p:cNvSpPr>
            <a:spLocks noGrp="1"/>
          </p:cNvSpPr>
          <p:nvPr>
            <p:ph type="sldNum" sz="quarter" idx="4"/>
          </p:nvPr>
        </p:nvSpPr>
        <p:spPr/>
        <p:txBody>
          <a:bodyPr/>
          <a:lstStyle/>
          <a:p>
            <a:fld id="{7AE184E0-0BD4-4705-A12B-9B71DDE63301}" type="slidenum">
              <a:rPr lang="nl-BE" smtClean="0"/>
              <a:pPr/>
              <a:t>5</a:t>
            </a:fld>
            <a:endParaRPr lang="nl-BE"/>
          </a:p>
        </p:txBody>
      </p:sp>
    </p:spTree>
    <p:extLst>
      <p:ext uri="{BB962C8B-B14F-4D97-AF65-F5344CB8AC3E}">
        <p14:creationId xmlns:p14="http://schemas.microsoft.com/office/powerpoint/2010/main" val="2760186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cap="none">
                <a:cs typeface="Arial"/>
              </a:rPr>
              <a:t>Main steps</a:t>
            </a: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6</a:t>
            </a:fld>
            <a:endParaRPr lang="nl-BE" noProof="0"/>
          </a:p>
        </p:txBody>
      </p:sp>
      <p:sp>
        <p:nvSpPr>
          <p:cNvPr id="6" name="Titel 1">
            <a:extLst>
              <a:ext uri="{FF2B5EF4-FFF2-40B4-BE49-F238E27FC236}">
                <a16:creationId xmlns:a16="http://schemas.microsoft.com/office/drawing/2014/main" id="{043F5D9C-7402-F7A7-91B4-CF89D52B96EF}"/>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b="1" u="none" cap="none" err="1">
                <a:solidFill>
                  <a:schemeClr val="tx1"/>
                </a:solidFill>
                <a:cs typeface="Arial"/>
              </a:rPr>
              <a:t>Painting</a:t>
            </a:r>
            <a:r>
              <a:rPr lang="nl-NL" sz="2000" b="1" u="none" cap="none">
                <a:solidFill>
                  <a:schemeClr val="tx1"/>
                </a:solidFill>
                <a:cs typeface="Arial"/>
              </a:rPr>
              <a:t> </a:t>
            </a:r>
            <a:r>
              <a:rPr lang="nl-NL" sz="2000" b="1" u="none" cap="none" err="1">
                <a:solidFill>
                  <a:schemeClr val="tx1"/>
                </a:solidFill>
                <a:cs typeface="Arial"/>
              </a:rPr>
              <a:t>detection</a:t>
            </a:r>
            <a:r>
              <a:rPr lang="nl-NL" sz="2000" u="none" cap="none">
                <a:solidFill>
                  <a:schemeClr val="tx1"/>
                </a:solidFill>
                <a:cs typeface="Arial"/>
              </a:rPr>
              <a:t> – 2 – 3 – 4</a:t>
            </a:r>
            <a:endParaRPr lang="nl-NL" sz="2800" u="none" cap="none">
              <a:solidFill>
                <a:schemeClr val="tx1"/>
              </a:solidFill>
              <a:cs typeface="Arial"/>
            </a:endParaRPr>
          </a:p>
        </p:txBody>
      </p:sp>
      <p:sp>
        <p:nvSpPr>
          <p:cNvPr id="7" name="Content Placeholder 6">
            <a:extLst>
              <a:ext uri="{FF2B5EF4-FFF2-40B4-BE49-F238E27FC236}">
                <a16:creationId xmlns:a16="http://schemas.microsoft.com/office/drawing/2014/main" id="{CAA7A1EB-4B83-AD69-8845-660ABC7D9F62}"/>
              </a:ext>
            </a:extLst>
          </p:cNvPr>
          <p:cNvSpPr>
            <a:spLocks noGrp="1"/>
          </p:cNvSpPr>
          <p:nvPr>
            <p:ph idx="1"/>
          </p:nvPr>
        </p:nvSpPr>
        <p:spPr/>
        <p:txBody>
          <a:bodyPr vert="horz" lIns="91440" tIns="45720" rIns="91440" bIns="45720" rtlCol="0" anchor="t">
            <a:normAutofit/>
          </a:bodyPr>
          <a:lstStyle/>
          <a:p>
            <a:pPr marL="85725" indent="0">
              <a:buNone/>
            </a:pPr>
            <a:r>
              <a:rPr lang="en-US" sz="4000">
                <a:cs typeface="Arial"/>
              </a:rPr>
              <a:t>Main goal: detect ROI of each painting</a:t>
            </a:r>
          </a:p>
          <a:p>
            <a:pPr marL="85725" indent="0">
              <a:buNone/>
            </a:pPr>
            <a:r>
              <a:rPr lang="en-US" sz="4000">
                <a:cs typeface="Arial"/>
              </a:rPr>
              <a:t>Camera calibration</a:t>
            </a:r>
          </a:p>
          <a:p>
            <a:pPr marL="85725" indent="0">
              <a:buNone/>
            </a:pPr>
            <a:r>
              <a:rPr lang="en-US" sz="4000">
                <a:cs typeface="Arial"/>
              </a:rPr>
              <a:t>Preprocessing</a:t>
            </a:r>
          </a:p>
          <a:p>
            <a:pPr marL="85725" indent="0">
              <a:buNone/>
            </a:pPr>
            <a:r>
              <a:rPr lang="en-US" sz="4000">
                <a:cs typeface="Arial"/>
              </a:rPr>
              <a:t>Contour set</a:t>
            </a:r>
          </a:p>
          <a:p>
            <a:pPr marL="85725" indent="0">
              <a:buNone/>
            </a:pPr>
            <a:r>
              <a:rPr lang="en-US" sz="4000">
                <a:cs typeface="Arial"/>
              </a:rPr>
              <a:t>Filtering</a:t>
            </a:r>
          </a:p>
        </p:txBody>
      </p:sp>
    </p:spTree>
    <p:extLst>
      <p:ext uri="{BB962C8B-B14F-4D97-AF65-F5344CB8AC3E}">
        <p14:creationId xmlns:p14="http://schemas.microsoft.com/office/powerpoint/2010/main" val="3297701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cap="none">
                <a:cs typeface="Arial"/>
              </a:rPr>
              <a:t>Camera </a:t>
            </a:r>
            <a:r>
              <a:rPr lang="en-GB" cap="none">
                <a:cs typeface="Arial"/>
              </a:rPr>
              <a:t>calibration</a:t>
            </a:r>
            <a:endParaRPr lang="en-GB"/>
          </a:p>
        </p:txBody>
      </p:sp>
      <p:sp>
        <p:nvSpPr>
          <p:cNvPr id="3" name="Tijdelijke aanduiding voor inhoud 2"/>
          <p:cNvSpPr>
            <a:spLocks noGrp="1"/>
          </p:cNvSpPr>
          <p:nvPr>
            <p:ph idx="1"/>
          </p:nvPr>
        </p:nvSpPr>
        <p:spPr/>
        <p:txBody>
          <a:bodyPr vert="horz" lIns="91440" tIns="45720" rIns="91440" bIns="45720" rtlCol="0" anchor="t">
            <a:normAutofit/>
          </a:bodyPr>
          <a:lstStyle/>
          <a:p>
            <a:pPr marL="85725" indent="0">
              <a:buNone/>
            </a:pPr>
            <a:r>
              <a:rPr lang="en-IE" sz="4000">
                <a:cs typeface="Arial"/>
              </a:rPr>
              <a:t>Fix distortion and wide-angle lenses</a:t>
            </a:r>
            <a:endParaRPr lang="en-US" sz="4000">
              <a:cs typeface="Arial"/>
            </a:endParaRPr>
          </a:p>
          <a:p>
            <a:pPr marL="85725" indent="0">
              <a:buNone/>
            </a:pPr>
            <a:r>
              <a:rPr lang="en-IE" sz="4000">
                <a:cs typeface="Arial"/>
              </a:rPr>
              <a:t>Undistort frames</a:t>
            </a:r>
          </a:p>
          <a:p>
            <a:pPr marL="85725" indent="0">
              <a:buNone/>
            </a:pPr>
            <a:r>
              <a:rPr lang="en-IE" sz="4000">
                <a:cs typeface="Arial"/>
              </a:rPr>
              <a:t>Zhang's method</a:t>
            </a:r>
            <a:endParaRPr lang="en-IE"/>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7</a:t>
            </a:fld>
            <a:endParaRPr lang="nl-BE" noProof="0"/>
          </a:p>
        </p:txBody>
      </p:sp>
      <p:sp>
        <p:nvSpPr>
          <p:cNvPr id="6" name="Titel 1">
            <a:extLst>
              <a:ext uri="{FF2B5EF4-FFF2-40B4-BE49-F238E27FC236}">
                <a16:creationId xmlns:a16="http://schemas.microsoft.com/office/drawing/2014/main" id="{043F5D9C-7402-F7A7-91B4-CF89D52B96EF}"/>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b="1" u="none" cap="none" err="1">
                <a:solidFill>
                  <a:schemeClr val="tx1"/>
                </a:solidFill>
                <a:cs typeface="Arial"/>
              </a:rPr>
              <a:t>Painting</a:t>
            </a:r>
            <a:r>
              <a:rPr lang="nl-NL" sz="2000" b="1" u="none" cap="none">
                <a:solidFill>
                  <a:schemeClr val="tx1"/>
                </a:solidFill>
                <a:cs typeface="Arial"/>
              </a:rPr>
              <a:t> </a:t>
            </a:r>
            <a:r>
              <a:rPr lang="nl-NL" sz="2000" b="1" u="none" cap="none" err="1">
                <a:solidFill>
                  <a:schemeClr val="tx1"/>
                </a:solidFill>
                <a:cs typeface="Arial"/>
              </a:rPr>
              <a:t>detection</a:t>
            </a:r>
            <a:r>
              <a:rPr lang="nl-NL" sz="2000" u="none" cap="none">
                <a:solidFill>
                  <a:schemeClr val="tx1"/>
                </a:solidFill>
                <a:cs typeface="Arial"/>
              </a:rPr>
              <a:t> – 2 – 3 – 4</a:t>
            </a:r>
            <a:endParaRPr lang="nl-NL" sz="2800" u="none" cap="none">
              <a:solidFill>
                <a:schemeClr val="tx1"/>
              </a:solidFill>
              <a:cs typeface="Arial"/>
            </a:endParaRPr>
          </a:p>
        </p:txBody>
      </p:sp>
      <p:pic>
        <p:nvPicPr>
          <p:cNvPr id="5" name="Afbeelding 6" descr="Afbeelding met overdekt&#10;&#10;Automatisch gegenereerde beschrijving">
            <a:extLst>
              <a:ext uri="{FF2B5EF4-FFF2-40B4-BE49-F238E27FC236}">
                <a16:creationId xmlns:a16="http://schemas.microsoft.com/office/drawing/2014/main" id="{AD6A44E0-E774-C984-56E3-35D9155E8056}"/>
              </a:ext>
            </a:extLst>
          </p:cNvPr>
          <p:cNvPicPr>
            <a:picLocks noChangeAspect="1"/>
          </p:cNvPicPr>
          <p:nvPr/>
        </p:nvPicPr>
        <p:blipFill>
          <a:blip r:embed="rId2"/>
          <a:stretch>
            <a:fillRect/>
          </a:stretch>
        </p:blipFill>
        <p:spPr>
          <a:xfrm>
            <a:off x="8653447" y="2007187"/>
            <a:ext cx="6847366" cy="3559653"/>
          </a:xfrm>
          <a:prstGeom prst="rect">
            <a:avLst/>
          </a:prstGeom>
        </p:spPr>
      </p:pic>
      <p:pic>
        <p:nvPicPr>
          <p:cNvPr id="7" name="Afbeelding 7">
            <a:extLst>
              <a:ext uri="{FF2B5EF4-FFF2-40B4-BE49-F238E27FC236}">
                <a16:creationId xmlns:a16="http://schemas.microsoft.com/office/drawing/2014/main" id="{8F359799-D20A-F668-B2DC-AEB7C7C94316}"/>
              </a:ext>
            </a:extLst>
          </p:cNvPr>
          <p:cNvPicPr>
            <a:picLocks noChangeAspect="1"/>
          </p:cNvPicPr>
          <p:nvPr/>
        </p:nvPicPr>
        <p:blipFill>
          <a:blip r:embed="rId3"/>
          <a:stretch>
            <a:fillRect/>
          </a:stretch>
        </p:blipFill>
        <p:spPr>
          <a:xfrm>
            <a:off x="8195079" y="6408475"/>
            <a:ext cx="7774992" cy="1912306"/>
          </a:xfrm>
          <a:prstGeom prst="rect">
            <a:avLst/>
          </a:prstGeom>
        </p:spPr>
      </p:pic>
      <p:pic>
        <p:nvPicPr>
          <p:cNvPr id="8" name="Afbeelding 7">
            <a:extLst>
              <a:ext uri="{FF2B5EF4-FFF2-40B4-BE49-F238E27FC236}">
                <a16:creationId xmlns:a16="http://schemas.microsoft.com/office/drawing/2014/main" id="{61889490-CB1B-FA49-2994-8C5B290C72C4}"/>
              </a:ext>
            </a:extLst>
          </p:cNvPr>
          <p:cNvPicPr>
            <a:picLocks noChangeAspect="1"/>
          </p:cNvPicPr>
          <p:nvPr/>
        </p:nvPicPr>
        <p:blipFill>
          <a:blip r:embed="rId4"/>
          <a:stretch>
            <a:fillRect/>
          </a:stretch>
        </p:blipFill>
        <p:spPr>
          <a:xfrm>
            <a:off x="535326" y="3710914"/>
            <a:ext cx="6199582" cy="1855926"/>
          </a:xfrm>
          <a:prstGeom prst="rect">
            <a:avLst/>
          </a:prstGeom>
        </p:spPr>
      </p:pic>
    </p:spTree>
    <p:extLst>
      <p:ext uri="{BB962C8B-B14F-4D97-AF65-F5344CB8AC3E}">
        <p14:creationId xmlns:p14="http://schemas.microsoft.com/office/powerpoint/2010/main" val="2128168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a:xfrm>
            <a:off x="830118" y="331220"/>
            <a:ext cx="15705282" cy="863693"/>
          </a:xfrm>
        </p:spPr>
        <p:txBody>
          <a:bodyPr/>
          <a:lstStyle/>
          <a:p>
            <a:r>
              <a:rPr lang="nl-NL" cap="none">
                <a:cs typeface="Arial"/>
              </a:rPr>
              <a:t>Checkerboard </a:t>
            </a:r>
            <a:r>
              <a:rPr lang="en-GB" cap="none">
                <a:cs typeface="Arial"/>
              </a:rPr>
              <a:t>calibration</a:t>
            </a:r>
            <a:endParaRPr lang="en-GB"/>
          </a:p>
        </p:txBody>
      </p:sp>
      <p:sp>
        <p:nvSpPr>
          <p:cNvPr id="3" name="Tijdelijke aanduiding voor inhoud 2"/>
          <p:cNvSpPr>
            <a:spLocks noGrp="1"/>
          </p:cNvSpPr>
          <p:nvPr>
            <p:ph idx="1"/>
          </p:nvPr>
        </p:nvSpPr>
        <p:spPr/>
        <p:txBody>
          <a:bodyPr vert="horz" lIns="91440" tIns="45720" rIns="91440" bIns="45720" rtlCol="0" anchor="t">
            <a:normAutofit/>
          </a:bodyPr>
          <a:lstStyle/>
          <a:p>
            <a:pPr marL="85725" indent="0">
              <a:buNone/>
            </a:pPr>
            <a:r>
              <a:rPr lang="en-IE" sz="4000">
                <a:cs typeface="Arial"/>
              </a:rPr>
              <a:t>Calibration video</a:t>
            </a:r>
            <a:endParaRPr lang="en-US" sz="4000">
              <a:cs typeface="Arial"/>
            </a:endParaRPr>
          </a:p>
          <a:p>
            <a:pPr marL="85725" indent="0">
              <a:buNone/>
            </a:pPr>
            <a:r>
              <a:rPr lang="en-GB" sz="4000">
                <a:cs typeface="Arial"/>
              </a:rPr>
              <a:t>3D real world points + corresponding 2D coordinates of these points</a:t>
            </a:r>
          </a:p>
          <a:p>
            <a:pPr marL="85725" indent="0">
              <a:buNone/>
            </a:pPr>
            <a:r>
              <a:rPr lang="en-GB" sz="4000">
                <a:cs typeface="Arial"/>
              </a:rPr>
              <a:t>Get camera matrix</a:t>
            </a: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8</a:t>
            </a:fld>
            <a:endParaRPr lang="nl-BE" noProof="0"/>
          </a:p>
        </p:txBody>
      </p:sp>
      <p:sp>
        <p:nvSpPr>
          <p:cNvPr id="6" name="Titel 1">
            <a:extLst>
              <a:ext uri="{FF2B5EF4-FFF2-40B4-BE49-F238E27FC236}">
                <a16:creationId xmlns:a16="http://schemas.microsoft.com/office/drawing/2014/main" id="{043F5D9C-7402-F7A7-91B4-CF89D52B96EF}"/>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b="1" u="none" cap="none" err="1">
                <a:solidFill>
                  <a:schemeClr val="tx1"/>
                </a:solidFill>
                <a:cs typeface="Arial"/>
              </a:rPr>
              <a:t>Painting</a:t>
            </a:r>
            <a:r>
              <a:rPr lang="nl-NL" sz="2000" b="1" u="none" cap="none">
                <a:solidFill>
                  <a:schemeClr val="tx1"/>
                </a:solidFill>
                <a:cs typeface="Arial"/>
              </a:rPr>
              <a:t> </a:t>
            </a:r>
            <a:r>
              <a:rPr lang="nl-NL" sz="2000" b="1" u="none" cap="none" err="1">
                <a:solidFill>
                  <a:schemeClr val="tx1"/>
                </a:solidFill>
                <a:cs typeface="Arial"/>
              </a:rPr>
              <a:t>detection</a:t>
            </a:r>
            <a:r>
              <a:rPr lang="nl-NL" sz="2000" u="none" cap="none">
                <a:solidFill>
                  <a:schemeClr val="tx1"/>
                </a:solidFill>
                <a:cs typeface="Arial"/>
              </a:rPr>
              <a:t> – 2 – 3 – 4</a:t>
            </a:r>
            <a:endParaRPr lang="nl-NL" sz="2800" u="none" cap="none">
              <a:solidFill>
                <a:schemeClr val="tx1"/>
              </a:solidFill>
              <a:cs typeface="Arial"/>
            </a:endParaRPr>
          </a:p>
        </p:txBody>
      </p:sp>
      <p:pic>
        <p:nvPicPr>
          <p:cNvPr id="7" name="Afbeelding 6">
            <a:extLst>
              <a:ext uri="{FF2B5EF4-FFF2-40B4-BE49-F238E27FC236}">
                <a16:creationId xmlns:a16="http://schemas.microsoft.com/office/drawing/2014/main" id="{3F06F8C6-B6DD-4764-22BE-9437C6B05776}"/>
              </a:ext>
            </a:extLst>
          </p:cNvPr>
          <p:cNvPicPr>
            <a:picLocks noChangeAspect="1"/>
          </p:cNvPicPr>
          <p:nvPr/>
        </p:nvPicPr>
        <p:blipFill>
          <a:blip r:embed="rId3"/>
          <a:stretch>
            <a:fillRect/>
          </a:stretch>
        </p:blipFill>
        <p:spPr>
          <a:xfrm>
            <a:off x="3893987" y="4714008"/>
            <a:ext cx="9577543" cy="2867163"/>
          </a:xfrm>
          <a:prstGeom prst="rect">
            <a:avLst/>
          </a:prstGeom>
        </p:spPr>
      </p:pic>
    </p:spTree>
    <p:extLst>
      <p:ext uri="{BB962C8B-B14F-4D97-AF65-F5344CB8AC3E}">
        <p14:creationId xmlns:p14="http://schemas.microsoft.com/office/powerpoint/2010/main" val="12825285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a:xfrm>
            <a:off x="830118" y="331220"/>
            <a:ext cx="15705282" cy="863693"/>
          </a:xfrm>
        </p:spPr>
        <p:txBody>
          <a:bodyPr/>
          <a:lstStyle/>
          <a:p>
            <a:r>
              <a:rPr lang="nl-NL" cap="none">
                <a:cs typeface="Arial"/>
              </a:rPr>
              <a:t>Checkerboard </a:t>
            </a:r>
            <a:r>
              <a:rPr lang="en-GB" cap="none">
                <a:cs typeface="Arial"/>
              </a:rPr>
              <a:t>calibration</a:t>
            </a:r>
            <a:endParaRPr lang="en-GB"/>
          </a:p>
        </p:txBody>
      </p:sp>
      <p:sp>
        <p:nvSpPr>
          <p:cNvPr id="3" name="Tijdelijke aanduiding voor inhoud 2"/>
          <p:cNvSpPr>
            <a:spLocks noGrp="1"/>
          </p:cNvSpPr>
          <p:nvPr>
            <p:ph idx="1"/>
          </p:nvPr>
        </p:nvSpPr>
        <p:spPr/>
        <p:txBody>
          <a:bodyPr vert="horz" lIns="91440" tIns="45720" rIns="91440" bIns="45720" rtlCol="0" anchor="t">
            <a:normAutofit/>
          </a:bodyPr>
          <a:lstStyle/>
          <a:p>
            <a:pPr marL="85725" indent="0">
              <a:buNone/>
            </a:pPr>
            <a:r>
              <a:rPr lang="en-IE" sz="4000">
                <a:cs typeface="Arial"/>
              </a:rPr>
              <a:t>Convert frames to grayscale</a:t>
            </a:r>
            <a:endParaRPr lang="en-US" sz="4000">
              <a:cs typeface="Arial"/>
            </a:endParaRPr>
          </a:p>
          <a:p>
            <a:pPr marL="85725" indent="0">
              <a:buNone/>
            </a:pPr>
            <a:r>
              <a:rPr lang="en-IE" sz="4000">
                <a:cs typeface="Arial"/>
              </a:rPr>
              <a:t>For each frame </a:t>
            </a:r>
            <a:r>
              <a:rPr lang="nl-NL" sz="4000">
                <a:cs typeface="Arial"/>
              </a:rPr>
              <a:t>→</a:t>
            </a:r>
            <a:r>
              <a:rPr lang="en-IE" sz="4000">
                <a:cs typeface="Arial"/>
              </a:rPr>
              <a:t> find chessboard corners</a:t>
            </a:r>
          </a:p>
          <a:p>
            <a:pPr marL="85725" indent="0">
              <a:buNone/>
            </a:pPr>
            <a:r>
              <a:rPr lang="en-IE" sz="4000">
                <a:cs typeface="Arial"/>
              </a:rPr>
              <a:t>OpenCV: </a:t>
            </a:r>
            <a:r>
              <a:rPr lang="en-IE" sz="4000" err="1">
                <a:cs typeface="Arial"/>
              </a:rPr>
              <a:t>findChessBoardCorners</a:t>
            </a:r>
            <a:r>
              <a:rPr lang="en-IE" sz="4000">
                <a:cs typeface="Arial"/>
              </a:rPr>
              <a:t>(</a:t>
            </a:r>
            <a:r>
              <a:rPr lang="en-IE" sz="4000" err="1">
                <a:cs typeface="Arial"/>
              </a:rPr>
              <a:t>img</a:t>
            </a:r>
            <a:r>
              <a:rPr lang="en-IE" sz="4000">
                <a:cs typeface="Arial"/>
              </a:rPr>
              <a:t>, size, flags)</a:t>
            </a:r>
          </a:p>
          <a:p>
            <a:pPr marL="85725" indent="0">
              <a:buNone/>
            </a:pPr>
            <a:endParaRPr lang="en-IE" sz="4000">
              <a:cs typeface="Arial"/>
            </a:endParaRPr>
          </a:p>
          <a:p>
            <a:pPr marL="85725" indent="0">
              <a:buNone/>
            </a:pPr>
            <a:r>
              <a:rPr lang="en-IE" sz="4000">
                <a:cs typeface="Arial"/>
              </a:rPr>
              <a:t>If corners are found, add object points and refined image points (</a:t>
            </a:r>
            <a:r>
              <a:rPr lang="en-IE" sz="4000" err="1">
                <a:cs typeface="Arial"/>
              </a:rPr>
              <a:t>cornerSubPix</a:t>
            </a:r>
            <a:r>
              <a:rPr lang="en-IE" sz="4000">
                <a:cs typeface="Arial"/>
              </a:rPr>
              <a:t>())</a:t>
            </a:r>
          </a:p>
          <a:p>
            <a:endParaRPr lang="en-IE">
              <a:cs typeface="Arial"/>
            </a:endParaRP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9</a:t>
            </a:fld>
            <a:endParaRPr lang="nl-BE" noProof="0"/>
          </a:p>
        </p:txBody>
      </p:sp>
      <p:sp>
        <p:nvSpPr>
          <p:cNvPr id="6" name="Titel 1">
            <a:extLst>
              <a:ext uri="{FF2B5EF4-FFF2-40B4-BE49-F238E27FC236}">
                <a16:creationId xmlns:a16="http://schemas.microsoft.com/office/drawing/2014/main" id="{043F5D9C-7402-F7A7-91B4-CF89D52B96EF}"/>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b="1" u="none" cap="none" err="1">
                <a:solidFill>
                  <a:schemeClr val="tx1"/>
                </a:solidFill>
                <a:cs typeface="Arial"/>
              </a:rPr>
              <a:t>Painting</a:t>
            </a:r>
            <a:r>
              <a:rPr lang="nl-NL" sz="2000" b="1" u="none" cap="none">
                <a:solidFill>
                  <a:schemeClr val="tx1"/>
                </a:solidFill>
                <a:cs typeface="Arial"/>
              </a:rPr>
              <a:t> </a:t>
            </a:r>
            <a:r>
              <a:rPr lang="nl-NL" sz="2000" b="1" u="none" cap="none" err="1">
                <a:solidFill>
                  <a:schemeClr val="tx1"/>
                </a:solidFill>
                <a:cs typeface="Arial"/>
              </a:rPr>
              <a:t>detection</a:t>
            </a:r>
            <a:r>
              <a:rPr lang="nl-NL" sz="2000" u="none" cap="none">
                <a:solidFill>
                  <a:schemeClr val="tx1"/>
                </a:solidFill>
                <a:cs typeface="Arial"/>
              </a:rPr>
              <a:t> – 2 – 3 – 4</a:t>
            </a:r>
            <a:endParaRPr lang="nl-NL" sz="2800" u="none" cap="none">
              <a:solidFill>
                <a:schemeClr val="tx1"/>
              </a:solidFill>
              <a:cs typeface="Arial"/>
            </a:endParaRPr>
          </a:p>
        </p:txBody>
      </p:sp>
    </p:spTree>
    <p:extLst>
      <p:ext uri="{BB962C8B-B14F-4D97-AF65-F5344CB8AC3E}">
        <p14:creationId xmlns:p14="http://schemas.microsoft.com/office/powerpoint/2010/main" val="605743880"/>
      </p:ext>
    </p:extLst>
  </p:cSld>
  <p:clrMapOvr>
    <a:masterClrMapping/>
  </p:clrMapOvr>
</p:sld>
</file>

<file path=ppt/theme/theme1.xml><?xml version="1.0" encoding="utf-8"?>
<a:theme xmlns:a="http://schemas.openxmlformats.org/drawingml/2006/main" name="Kantoorthema">
  <a:themeElements>
    <a:clrScheme name="Aangepast 3">
      <a:dk1>
        <a:sysClr val="windowText" lastClr="000000"/>
      </a:dk1>
      <a:lt1>
        <a:sysClr val="window" lastClr="FFFFFF"/>
      </a:lt1>
      <a:dk2>
        <a:srgbClr val="1E64C8"/>
      </a:dk2>
      <a:lt2>
        <a:srgbClr val="E9F0FA"/>
      </a:lt2>
      <a:accent1>
        <a:srgbClr val="8BBEE8"/>
      </a:accent1>
      <a:accent2>
        <a:srgbClr val="99CCEF"/>
      </a:accent2>
      <a:accent3>
        <a:srgbClr val="A7DAF6"/>
      </a:accent3>
      <a:accent4>
        <a:srgbClr val="B5E8FD"/>
      </a:accent4>
      <a:accent5>
        <a:srgbClr val="C3F6FF"/>
      </a:accent5>
      <a:accent6>
        <a:srgbClr val="D1FFFF"/>
      </a:accent6>
      <a:hlink>
        <a:srgbClr val="1E64C8"/>
      </a:hlink>
      <a:folHlink>
        <a:srgbClr val="1E64C8"/>
      </a:folHlink>
    </a:clrScheme>
    <a:fontScheme name="Universiteit Gen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1750">
          <a:solidFill>
            <a:srgbClr val="1E64C8"/>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0">
          <a:headEnd type="none"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lnSpc>
            <a:spcPct val="120000"/>
          </a:lnSpc>
          <a:buFont typeface="Arial" panose="020B0604020202020204" pitchFamily="34" charset="0"/>
          <a:buChar char="–"/>
          <a:defRPr sz="2500" smtClean="0"/>
        </a:defPPr>
      </a:lstStyle>
    </a:txDef>
  </a:objectDefaults>
  <a:extraClrSchemeLst/>
  <a:extLst>
    <a:ext uri="{05A4C25C-085E-4340-85A3-A5531E510DB2}">
      <thm15:themeFamily xmlns:thm15="http://schemas.microsoft.com/office/thememl/2012/main" name="Presentatie1" id="{CA0DE25D-17B6-4B3D-9161-FC53E358E1A5}" vid="{E831615B-72EE-40F0-8720-38224612E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eb273a42-a884-4d67-b5f0-144cddbebe84"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8D5A5FCA9233B4BBDB981D7BEDFCA6A" ma:contentTypeVersion="15" ma:contentTypeDescription="Een nieuw document maken." ma:contentTypeScope="" ma:versionID="4a277b1a6d66534acee275bb96cfebab">
  <xsd:schema xmlns:xsd="http://www.w3.org/2001/XMLSchema" xmlns:xs="http://www.w3.org/2001/XMLSchema" xmlns:p="http://schemas.microsoft.com/office/2006/metadata/properties" xmlns:ns3="eb273a42-a884-4d67-b5f0-144cddbebe84" xmlns:ns4="ae6a60a6-c91e-4361-a52a-f636585414b5" targetNamespace="http://schemas.microsoft.com/office/2006/metadata/properties" ma:root="true" ma:fieldsID="01fad847031635acd24284916f3da8d9" ns3:_="" ns4:_="">
    <xsd:import namespace="eb273a42-a884-4d67-b5f0-144cddbebe84"/>
    <xsd:import namespace="ae6a60a6-c91e-4361-a52a-f636585414b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273a42-a884-4d67-b5f0-144cddbebe8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e6a60a6-c91e-4361-a52a-f636585414b5" elementFormDefault="qualified">
    <xsd:import namespace="http://schemas.microsoft.com/office/2006/documentManagement/types"/>
    <xsd:import namespace="http://schemas.microsoft.com/office/infopath/2007/PartnerControls"/>
    <xsd:element name="SharedWithUsers" ma:index="10"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Gedeeld met details" ma:internalName="SharedWithDetails" ma:readOnly="true">
      <xsd:simpleType>
        <xsd:restriction base="dms:Note">
          <xsd:maxLength value="255"/>
        </xsd:restriction>
      </xsd:simpleType>
    </xsd:element>
    <xsd:element name="SharingHintHash" ma:index="12" nillable="true" ma:displayName="Hint-hash dele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C372827-2F68-4378-A49F-49EDE5D7D9D1}">
  <ds:schemaRefs>
    <ds:schemaRef ds:uri="ae6a60a6-c91e-4361-a52a-f636585414b5"/>
    <ds:schemaRef ds:uri="http://schemas.microsoft.com/office/infopath/2007/PartnerControls"/>
    <ds:schemaRef ds:uri="http://www.w3.org/XML/1998/namespace"/>
    <ds:schemaRef ds:uri="http://purl.org/dc/elements/1.1/"/>
    <ds:schemaRef ds:uri="http://schemas.microsoft.com/office/2006/documentManagement/types"/>
    <ds:schemaRef ds:uri="eb273a42-a884-4d67-b5f0-144cddbebe84"/>
    <ds:schemaRef ds:uri="http://schemas.openxmlformats.org/package/2006/metadata/core-properties"/>
    <ds:schemaRef ds:uri="http://schemas.microsoft.com/office/2006/metadata/properties"/>
    <ds:schemaRef ds:uri="http://purl.org/dc/dcmitype/"/>
    <ds:schemaRef ds:uri="http://purl.org/dc/terms/"/>
  </ds:schemaRefs>
</ds:datastoreItem>
</file>

<file path=customXml/itemProps2.xml><?xml version="1.0" encoding="utf-8"?>
<ds:datastoreItem xmlns:ds="http://schemas.openxmlformats.org/officeDocument/2006/customXml" ds:itemID="{FB5DFF93-F443-4385-A623-036A2395098F}">
  <ds:schemaRefs>
    <ds:schemaRef ds:uri="ae6a60a6-c91e-4361-a52a-f636585414b5"/>
    <ds:schemaRef ds:uri="eb273a42-a884-4d67-b5f0-144cddbebe8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359FB9E-49F1-4917-B120-2E4EAE57E7E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PowerPoint_UGent_NL_EA</Template>
  <TotalTime>0</TotalTime>
  <Words>5392</Words>
  <Application>Microsoft Office PowerPoint</Application>
  <PresentationFormat>Aangepast</PresentationFormat>
  <Paragraphs>583</Paragraphs>
  <Slides>48</Slides>
  <Notes>27</Notes>
  <HiddenSlides>12</HiddenSlides>
  <MMClips>0</MMClips>
  <ScaleCrop>false</ScaleCrop>
  <HeadingPairs>
    <vt:vector size="6" baseType="variant">
      <vt:variant>
        <vt:lpstr>Gebruikte lettertypen</vt:lpstr>
      </vt:variant>
      <vt:variant>
        <vt:i4>9</vt:i4>
      </vt:variant>
      <vt:variant>
        <vt:lpstr>Thema</vt:lpstr>
      </vt:variant>
      <vt:variant>
        <vt:i4>1</vt:i4>
      </vt:variant>
      <vt:variant>
        <vt:lpstr>Diatitels</vt:lpstr>
      </vt:variant>
      <vt:variant>
        <vt:i4>48</vt:i4>
      </vt:variant>
    </vt:vector>
  </HeadingPairs>
  <TitlesOfParts>
    <vt:vector size="58" baseType="lpstr">
      <vt:lpstr>Arial</vt:lpstr>
      <vt:lpstr>Calibri</vt:lpstr>
      <vt:lpstr>Helvetica</vt:lpstr>
      <vt:lpstr>MathJax_Main</vt:lpstr>
      <vt:lpstr>MathJax_Math-italic</vt:lpstr>
      <vt:lpstr>Söhne</vt:lpstr>
      <vt:lpstr>Söhne Mono</vt:lpstr>
      <vt:lpstr>Times New Roman</vt:lpstr>
      <vt:lpstr>ui-monospace</vt:lpstr>
      <vt:lpstr>Kantoorthema</vt:lpstr>
      <vt:lpstr>PowerPoint-presentatie</vt:lpstr>
      <vt:lpstr>Indoor localization in msk using painting recognition</vt:lpstr>
      <vt:lpstr>Introduction</vt:lpstr>
      <vt:lpstr>Content</vt:lpstr>
      <vt:lpstr>Painting detection</vt:lpstr>
      <vt:lpstr>Main steps</vt:lpstr>
      <vt:lpstr>Camera calibration</vt:lpstr>
      <vt:lpstr>Checkerboard calibration</vt:lpstr>
      <vt:lpstr>Checkerboard calibration</vt:lpstr>
      <vt:lpstr>Final steps calibration</vt:lpstr>
      <vt:lpstr>CornerSubPix</vt:lpstr>
      <vt:lpstr>Final step calibration</vt:lpstr>
      <vt:lpstr>Workflow</vt:lpstr>
      <vt:lpstr>Threshold</vt:lpstr>
      <vt:lpstr>Gaussian blur</vt:lpstr>
      <vt:lpstr>Canny</vt:lpstr>
      <vt:lpstr>Dilation</vt:lpstr>
      <vt:lpstr>Contours</vt:lpstr>
      <vt:lpstr>Results - IOU</vt:lpstr>
      <vt:lpstr>Matching</vt:lpstr>
      <vt:lpstr>Comparing paintings</vt:lpstr>
      <vt:lpstr>Keypoints</vt:lpstr>
      <vt:lpstr>Comparing keypoints</vt:lpstr>
      <vt:lpstr>Feature vector</vt:lpstr>
      <vt:lpstr>Speed</vt:lpstr>
      <vt:lpstr>Evaluation on database</vt:lpstr>
      <vt:lpstr>Evaluation on test dataset</vt:lpstr>
      <vt:lpstr>Evaluation on test dataset</vt:lpstr>
      <vt:lpstr>Evaluation on videos</vt:lpstr>
      <vt:lpstr>Good examples on videos</vt:lpstr>
      <vt:lpstr>Bad examples on videos</vt:lpstr>
      <vt:lpstr>Localization</vt:lpstr>
      <vt:lpstr>Hidden markov model</vt:lpstr>
      <vt:lpstr>Transition matrix</vt:lpstr>
      <vt:lpstr>Emission matrix</vt:lpstr>
      <vt:lpstr>Distribution of TP and FP</vt:lpstr>
      <vt:lpstr>Construction of emission matrix</vt:lpstr>
      <vt:lpstr>Forward-backward Algorithm</vt:lpstr>
      <vt:lpstr>Viterbi algorithm</vt:lpstr>
      <vt:lpstr>Viterbi algorithm</vt:lpstr>
      <vt:lpstr>Viterbi algorithm</vt:lpstr>
      <vt:lpstr>Viterbi algorithm</vt:lpstr>
      <vt:lpstr>Viterbi algorithm</vt:lpstr>
      <vt:lpstr>Viterbi algorithm</vt:lpstr>
      <vt:lpstr>Total structure of localization</vt:lpstr>
      <vt:lpstr>Demo</vt:lpstr>
      <vt:lpstr>Pierre Bernolet, Lennert De Mey, Xander De Visch, Hikmat El Haj and Jonas Simoen  Master of Science in Information Engineering Technology    www.ugent.be  </vt:lpstr>
      <vt:lpstr>References</vt:lpstr>
    </vt:vector>
  </TitlesOfParts>
  <Manager/>
  <Company>UGent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subject/>
  <dc:creator>Hikmat El Haj</dc:creator>
  <cp:keywords/>
  <dc:description/>
  <cp:lastModifiedBy>Hikmat El Haj</cp:lastModifiedBy>
  <cp:revision>1</cp:revision>
  <dcterms:created xsi:type="dcterms:W3CDTF">2023-05-30T19:22:09Z</dcterms:created>
  <dcterms:modified xsi:type="dcterms:W3CDTF">2023-06-24T20:32:49Z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icensed to">
    <vt:lpwstr>Ghent University</vt:lpwstr>
  </property>
  <property fmtid="{D5CDD505-2E9C-101B-9397-08002B2CF9AE}" pid="3" name="Version">
    <vt:lpwstr>1.1</vt:lpwstr>
  </property>
  <property fmtid="{D5CDD505-2E9C-101B-9397-08002B2CF9AE}" pid="4" name="Date">
    <vt:filetime>2019-05-23T22:00:00Z</vt:filetime>
  </property>
  <property fmtid="{D5CDD505-2E9C-101B-9397-08002B2CF9AE}" pid="5" name="Build">
    <vt:lpwstr>20</vt:lpwstr>
  </property>
  <property fmtid="{D5CDD505-2E9C-101B-9397-08002B2CF9AE}" pid="6" name="ContentTypeId">
    <vt:lpwstr>0x01010038D5A5FCA9233B4BBDB981D7BEDFCA6A</vt:lpwstr>
  </property>
</Properties>
</file>